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91"/>
  </p:notesMasterIdLst>
  <p:sldIdLst>
    <p:sldId id="256" r:id="rId2"/>
    <p:sldId id="289" r:id="rId3"/>
    <p:sldId id="261" r:id="rId4"/>
    <p:sldId id="259" r:id="rId5"/>
    <p:sldId id="297" r:id="rId6"/>
    <p:sldId id="298" r:id="rId7"/>
    <p:sldId id="265" r:id="rId8"/>
    <p:sldId id="262" r:id="rId9"/>
    <p:sldId id="300" r:id="rId10"/>
    <p:sldId id="260" r:id="rId11"/>
    <p:sldId id="263" r:id="rId12"/>
    <p:sldId id="264" r:id="rId13"/>
    <p:sldId id="301" r:id="rId14"/>
    <p:sldId id="267" r:id="rId15"/>
    <p:sldId id="299" r:id="rId16"/>
    <p:sldId id="303" r:id="rId17"/>
    <p:sldId id="304" r:id="rId18"/>
    <p:sldId id="302" r:id="rId19"/>
    <p:sldId id="305" r:id="rId20"/>
    <p:sldId id="306" r:id="rId21"/>
    <p:sldId id="308" r:id="rId22"/>
    <p:sldId id="313" r:id="rId23"/>
    <p:sldId id="310" r:id="rId24"/>
    <p:sldId id="311" r:id="rId25"/>
    <p:sldId id="312" r:id="rId26"/>
    <p:sldId id="307" r:id="rId27"/>
    <p:sldId id="350" r:id="rId28"/>
    <p:sldId id="351" r:id="rId29"/>
    <p:sldId id="314" r:id="rId30"/>
    <p:sldId id="315" r:id="rId31"/>
    <p:sldId id="316" r:id="rId32"/>
    <p:sldId id="317" r:id="rId33"/>
    <p:sldId id="318" r:id="rId34"/>
    <p:sldId id="352" r:id="rId35"/>
    <p:sldId id="268" r:id="rId36"/>
    <p:sldId id="319" r:id="rId37"/>
    <p:sldId id="321" r:id="rId38"/>
    <p:sldId id="322" r:id="rId39"/>
    <p:sldId id="323" r:id="rId40"/>
    <p:sldId id="320" r:id="rId41"/>
    <p:sldId id="325" r:id="rId42"/>
    <p:sldId id="324"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62" r:id="rId57"/>
    <p:sldId id="339" r:id="rId58"/>
    <p:sldId id="363" r:id="rId59"/>
    <p:sldId id="365" r:id="rId60"/>
    <p:sldId id="364" r:id="rId61"/>
    <p:sldId id="366" r:id="rId62"/>
    <p:sldId id="353" r:id="rId63"/>
    <p:sldId id="372" r:id="rId64"/>
    <p:sldId id="367" r:id="rId65"/>
    <p:sldId id="354" r:id="rId66"/>
    <p:sldId id="368" r:id="rId67"/>
    <p:sldId id="369" r:id="rId68"/>
    <p:sldId id="370" r:id="rId69"/>
    <p:sldId id="371" r:id="rId70"/>
    <p:sldId id="340" r:id="rId71"/>
    <p:sldId id="279" r:id="rId72"/>
    <p:sldId id="280" r:id="rId73"/>
    <p:sldId id="341" r:id="rId74"/>
    <p:sldId id="342" r:id="rId75"/>
    <p:sldId id="343" r:id="rId76"/>
    <p:sldId id="344" r:id="rId77"/>
    <p:sldId id="345" r:id="rId78"/>
    <p:sldId id="346" r:id="rId79"/>
    <p:sldId id="347" r:id="rId80"/>
    <p:sldId id="361" r:id="rId81"/>
    <p:sldId id="360" r:id="rId82"/>
    <p:sldId id="373" r:id="rId83"/>
    <p:sldId id="374" r:id="rId84"/>
    <p:sldId id="375" r:id="rId85"/>
    <p:sldId id="376" r:id="rId86"/>
    <p:sldId id="377" r:id="rId87"/>
    <p:sldId id="378" r:id="rId88"/>
    <p:sldId id="379" r:id="rId89"/>
    <p:sldId id="380" r:id="rId90"/>
  </p:sldIdLst>
  <p:sldSz cx="9144000" cy="5143500" type="screen16x9"/>
  <p:notesSz cx="6858000" cy="9144000"/>
  <p:embeddedFontLst>
    <p:embeddedFont>
      <p:font typeface="Inter" panose="020B0604020202020204" charset="0"/>
      <p:regular r:id="rId92"/>
    </p:embeddedFont>
    <p:embeddedFont>
      <p:font typeface="Inter Bold" panose="020B0604020202020204" charset="0"/>
      <p:regular r:id="rId93"/>
    </p:embeddedFont>
    <p:embeddedFont>
      <p:font typeface="Inter Bold Italics" panose="020B0604020202020204" charset="0"/>
      <p:regular r:id="rId94"/>
    </p:embeddedFont>
    <p:embeddedFont>
      <p:font typeface="Lora" pitchFamily="2" charset="0"/>
      <p:regular r:id="rId95"/>
      <p:bold r:id="rId96"/>
      <p:italic r:id="rId97"/>
      <p:boldItalic r:id="rId98"/>
    </p:embeddedFont>
    <p:embeddedFont>
      <p:font typeface="Quattrocento Sans" panose="020B0502050000020003"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92219" autoAdjust="0"/>
  </p:normalViewPr>
  <p:slideViewPr>
    <p:cSldViewPr snapToGrid="0">
      <p:cViewPr varScale="1">
        <p:scale>
          <a:sx n="135" d="100"/>
          <a:sy n="135" d="100"/>
        </p:scale>
        <p:origin x="9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93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503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888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41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9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5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352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42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385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d5a3b4cb5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d5a3b4cb5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457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136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395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892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8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287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697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369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951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547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926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41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89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4293930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656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2204472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015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629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972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943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114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58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131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3152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230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66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62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875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260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066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160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529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80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1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hyperlink" Target="https://vi.wikipedia.org/w/index.php?title=%C4%90%E1%BB%93_th%E1%BB%8B_%C4%91%C6%B0%E1%BB%9Dng&amp;action=edit&amp;redlink=1" TargetMode="External"/><Relationship Id="rId7" Type="http://schemas.openxmlformats.org/officeDocument/2006/relationships/hyperlink" Target="https://vi.wikipedia.org/w/index.php?title=T%C3%ADch_Ten-x%C6%A1_c%E1%BB%A7a_%C4%91%E1%BB%93_th%E1%BB%8B&amp;action=edit&amp;redlink=1"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hyperlink" Target="https://vi.wikipedia.org/w/index.php?title=T%C3%ADch_%C4%90%E1%BB%81-c%C3%A1c_c%E1%BB%A7a_%C4%91%E1%BB%93_th%E1%BB%8B&amp;action=edit&amp;redlink=1" TargetMode="External"/><Relationship Id="rId5" Type="http://schemas.openxmlformats.org/officeDocument/2006/relationships/hyperlink" Target="https://vi.wikipedia.org/w/index.php?title=%C4%90%E1%BB%93_th%E1%BB%8B_b%C3%B9&amp;action=edit&amp;redlink=1" TargetMode="External"/><Relationship Id="rId4" Type="http://schemas.openxmlformats.org/officeDocument/2006/relationships/hyperlink" Target="https://vi.wikipedia.org/wiki/%C4%90%E1%BB%93_th%E1%BB%8B_%C4%91%E1%BB%91i_ng%E1%BA%ABu"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03830" y="1991850"/>
            <a:ext cx="495057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GRAPH ALGORITHM</a:t>
            </a:r>
            <a:br>
              <a:rPr lang="en"/>
            </a:br>
            <a:r>
              <a:rPr lang="en"/>
              <a:t>Group 7</a:t>
            </a:r>
            <a:endParaRPr dirty="0"/>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96960640-1D16-4E11-8001-2983DE289860}"/>
              </a:ext>
            </a:extLst>
          </p:cNvPr>
          <p:cNvPicPr>
            <a:picLocks noChangeAspect="1"/>
          </p:cNvPicPr>
          <p:nvPr/>
        </p:nvPicPr>
        <p:blipFill>
          <a:blip r:embed="rId3"/>
          <a:srcRect t="13949" b="13949"/>
          <a:stretch>
            <a:fillRect/>
          </a:stretch>
        </p:blipFill>
        <p:spPr>
          <a:xfrm>
            <a:off x="6236988" y="1661338"/>
            <a:ext cx="2525412" cy="1820823"/>
          </a:xfrm>
          <a:prstGeom prst="rect">
            <a:avLst/>
          </a:prstGeom>
        </p:spPr>
      </p:pic>
      <p:pic>
        <p:nvPicPr>
          <p:cNvPr id="4100" name="Picture 4">
            <a:extLst>
              <a:ext uri="{FF2B5EF4-FFF2-40B4-BE49-F238E27FC236}">
                <a16:creationId xmlns:a16="http://schemas.microsoft.com/office/drawing/2014/main" id="{77BD8C82-FBB1-AB0C-19D5-AE1344A82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692" y="2538088"/>
            <a:ext cx="821423" cy="1161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US" dirty="0" err="1"/>
              <a:t>Đây</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tiêu</a:t>
            </a:r>
            <a:r>
              <a:rPr lang="en-US" dirty="0"/>
              <a:t> </a:t>
            </a:r>
            <a:r>
              <a:rPr lang="en-US" dirty="0" err="1"/>
              <a:t>biểu</a:t>
            </a:r>
            <a:r>
              <a:rPr lang="en-US" dirty="0"/>
              <a:t> </a:t>
            </a:r>
            <a:r>
              <a:rPr lang="en-US" dirty="0" err="1"/>
              <a:t>để</a:t>
            </a:r>
            <a:r>
              <a:rPr lang="en-US" dirty="0"/>
              <a:t> </a:t>
            </a:r>
            <a:r>
              <a:rPr lang="en-US" dirty="0" err="1"/>
              <a:t>hình</a:t>
            </a:r>
            <a:r>
              <a:rPr lang="en-US" dirty="0"/>
              <a:t> </a:t>
            </a:r>
            <a:r>
              <a:rPr lang="en-US" dirty="0" err="1"/>
              <a:t>thành</a:t>
            </a:r>
            <a:r>
              <a:rPr lang="en-US" dirty="0"/>
              <a:t> </a:t>
            </a:r>
            <a:r>
              <a:rPr lang="en-US" dirty="0" err="1"/>
              <a:t>nên</a:t>
            </a:r>
            <a:r>
              <a:rPr lang="en" dirty="0"/>
              <a:t> </a:t>
            </a:r>
            <a:r>
              <a:rPr lang="en" dirty="0">
                <a:highlight>
                  <a:schemeClr val="accent1"/>
                </a:highlight>
              </a:rPr>
              <a:t>lý thuyết đồ thị</a:t>
            </a:r>
            <a:endParaRPr dirty="0"/>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Đỉnh (nút) </a:t>
            </a:r>
            <a:r>
              <a:rPr lang="en" dirty="0"/>
              <a:t>đại diện cho:</a:t>
            </a:r>
          </a:p>
          <a:p>
            <a:pPr marL="342900" indent="-342900"/>
            <a:r>
              <a:rPr lang="en-US" dirty="0"/>
              <a:t>C</a:t>
            </a:r>
            <a:r>
              <a:rPr lang="en" dirty="0"/>
              <a:t>on người, vật thể, phương tiện, địa điểm,…</a:t>
            </a:r>
          </a:p>
          <a:p>
            <a:pPr marL="342900" indent="-342900"/>
            <a:r>
              <a:rPr lang="en" dirty="0"/>
              <a:t>Điểm</a:t>
            </a:r>
          </a:p>
          <a:p>
            <a:pPr marL="342900" indent="-342900"/>
            <a:endParaRPr dirty="0"/>
          </a:p>
        </p:txBody>
      </p:sp>
      <p:sp>
        <p:nvSpPr>
          <p:cNvPr id="158" name="Google Shape;158;p19"/>
          <p:cNvSpPr txBox="1">
            <a:spLocks noGrp="1"/>
          </p:cNvSpPr>
          <p:nvPr>
            <p:ph type="title"/>
          </p:nvPr>
        </p:nvSpPr>
        <p:spPr>
          <a:xfrm>
            <a:off x="2429762" y="924720"/>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Khái niệm</a:t>
            </a:r>
            <a:endParaRPr dirty="0"/>
          </a:p>
        </p:txBody>
      </p:sp>
      <p:sp>
        <p:nvSpPr>
          <p:cNvPr id="159" name="Google Shape;159;p19"/>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Cạnh </a:t>
            </a:r>
            <a:r>
              <a:rPr lang="en" dirty="0"/>
              <a:t>đại diện cho:</a:t>
            </a:r>
          </a:p>
          <a:p>
            <a:pPr marL="342900" indent="-342900"/>
            <a:r>
              <a:rPr lang="en-US" dirty="0" err="1"/>
              <a:t>Khoảng</a:t>
            </a:r>
            <a:r>
              <a:rPr lang="en-US" dirty="0"/>
              <a:t> </a:t>
            </a:r>
            <a:r>
              <a:rPr lang="en-US" dirty="0" err="1"/>
              <a:t>cách</a:t>
            </a:r>
            <a:r>
              <a:rPr lang="en-US" dirty="0"/>
              <a:t> </a:t>
            </a:r>
            <a:r>
              <a:rPr lang="en-US" dirty="0" err="1"/>
              <a:t>giữa</a:t>
            </a:r>
            <a:r>
              <a:rPr lang="en-US" dirty="0"/>
              <a:t> </a:t>
            </a:r>
            <a:r>
              <a:rPr lang="en-US" dirty="0" err="1"/>
              <a:t>các</a:t>
            </a:r>
            <a:r>
              <a:rPr lang="en-US" dirty="0"/>
              <a:t> </a:t>
            </a:r>
            <a:r>
              <a:rPr lang="en-US" dirty="0" err="1"/>
              <a:t>địa</a:t>
            </a:r>
            <a:r>
              <a:rPr lang="en-US" dirty="0"/>
              <a:t> </a:t>
            </a:r>
            <a:r>
              <a:rPr lang="en-US" dirty="0" err="1"/>
              <a:t>điểm</a:t>
            </a:r>
            <a:r>
              <a:rPr lang="en-US" dirty="0"/>
              <a:t>, </a:t>
            </a:r>
            <a:r>
              <a:rPr lang="en-US" dirty="0" err="1"/>
              <a:t>thành</a:t>
            </a:r>
            <a:r>
              <a:rPr lang="en-US" dirty="0"/>
              <a:t> </a:t>
            </a:r>
            <a:r>
              <a:rPr lang="en-US" dirty="0" err="1"/>
              <a:t>phố</a:t>
            </a:r>
            <a:r>
              <a:rPr lang="en-US" dirty="0"/>
              <a:t>,…</a:t>
            </a:r>
            <a:endParaRPr lang="en" dirty="0"/>
          </a:p>
          <a:p>
            <a:pPr marL="342900" indent="-342900"/>
            <a:r>
              <a:rPr lang="en" dirty="0"/>
              <a:t>Các mối quan hệ giữa 2 con người, giữa 2 từ,…</a:t>
            </a:r>
          </a:p>
          <a:p>
            <a:pPr marL="0" lvl="0" indent="0" algn="l" rtl="0">
              <a:spcBef>
                <a:spcPts val="600"/>
              </a:spcBef>
              <a:spcAft>
                <a:spcPts val="0"/>
              </a:spcAft>
              <a:buNone/>
            </a:pPr>
            <a:endParaRPr lang="en" b="1" dirty="0">
              <a:highlight>
                <a:schemeClr val="accent1"/>
              </a:highlight>
            </a:endParaRPr>
          </a:p>
          <a:p>
            <a:pPr marL="0" indent="0">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Các dạng đồ thị</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18" name="Hình ảnh 2">
            <a:extLst>
              <a:ext uri="{FF2B5EF4-FFF2-40B4-BE49-F238E27FC236}">
                <a16:creationId xmlns:a16="http://schemas.microsoft.com/office/drawing/2014/main" id="{50DE3DD1-4786-45DA-8193-E6FA7BB04918}"/>
              </a:ext>
            </a:extLst>
          </p:cNvPr>
          <p:cNvPicPr>
            <a:picLocks noChangeAspect="1"/>
          </p:cNvPicPr>
          <p:nvPr/>
        </p:nvPicPr>
        <p:blipFill>
          <a:blip r:embed="rId3"/>
          <a:stretch>
            <a:fillRect/>
          </a:stretch>
        </p:blipFill>
        <p:spPr>
          <a:xfrm>
            <a:off x="583872" y="1566394"/>
            <a:ext cx="2090854" cy="1312826"/>
          </a:xfrm>
          <a:prstGeom prst="rect">
            <a:avLst/>
          </a:prstGeom>
        </p:spPr>
      </p:pic>
      <p:pic>
        <p:nvPicPr>
          <p:cNvPr id="19" name="Picture 2" descr="?">
            <a:extLst>
              <a:ext uri="{FF2B5EF4-FFF2-40B4-BE49-F238E27FC236}">
                <a16:creationId xmlns:a16="http://schemas.microsoft.com/office/drawing/2014/main" id="{8326BE67-E9D3-4D94-A44B-367E65F8D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212" y="1566394"/>
            <a:ext cx="1583195" cy="1312826"/>
          </a:xfrm>
          <a:prstGeom prst="rect">
            <a:avLst/>
          </a:prstGeom>
          <a:noFill/>
          <a:extLst>
            <a:ext uri="{909E8E84-426E-40DD-AFC4-6F175D3DCCD1}">
              <a14:hiddenFill xmlns:a14="http://schemas.microsoft.com/office/drawing/2010/main">
                <a:solidFill>
                  <a:srgbClr val="FFFFFF"/>
                </a:solidFill>
              </a14:hiddenFill>
            </a:ext>
          </a:extLst>
        </p:spPr>
      </p:pic>
      <p:pic>
        <p:nvPicPr>
          <p:cNvPr id="20" name="Hình ảnh 8">
            <a:extLst>
              <a:ext uri="{FF2B5EF4-FFF2-40B4-BE49-F238E27FC236}">
                <a16:creationId xmlns:a16="http://schemas.microsoft.com/office/drawing/2014/main" id="{AFB1D321-6302-4FE8-8206-EB9F078EE478}"/>
              </a:ext>
            </a:extLst>
          </p:cNvPr>
          <p:cNvPicPr>
            <a:picLocks noChangeAspect="1"/>
          </p:cNvPicPr>
          <p:nvPr/>
        </p:nvPicPr>
        <p:blipFill>
          <a:blip r:embed="rId5"/>
          <a:stretch>
            <a:fillRect/>
          </a:stretch>
        </p:blipFill>
        <p:spPr>
          <a:xfrm>
            <a:off x="6830893" y="1566394"/>
            <a:ext cx="1786323" cy="1399286"/>
          </a:xfrm>
          <a:prstGeom prst="rect">
            <a:avLst/>
          </a:prstGeom>
        </p:spPr>
      </p:pic>
      <p:sp>
        <p:nvSpPr>
          <p:cNvPr id="21" name="TextBox 4">
            <a:extLst>
              <a:ext uri="{FF2B5EF4-FFF2-40B4-BE49-F238E27FC236}">
                <a16:creationId xmlns:a16="http://schemas.microsoft.com/office/drawing/2014/main" id="{6516852A-D130-4086-8957-1514B92905E0}"/>
              </a:ext>
            </a:extLst>
          </p:cNvPr>
          <p:cNvSpPr txBox="1"/>
          <p:nvPr/>
        </p:nvSpPr>
        <p:spPr>
          <a:xfrm>
            <a:off x="6168459" y="3223497"/>
            <a:ext cx="3111190"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trọng số</a:t>
            </a:r>
            <a:endParaRPr lang="en-US" sz="2000" dirty="0">
              <a:solidFill>
                <a:srgbClr val="504C44"/>
              </a:solidFill>
              <a:latin typeface="Inter"/>
            </a:endParaRPr>
          </a:p>
        </p:txBody>
      </p:sp>
      <p:sp>
        <p:nvSpPr>
          <p:cNvPr id="22" name="TextBox 4">
            <a:extLst>
              <a:ext uri="{FF2B5EF4-FFF2-40B4-BE49-F238E27FC236}">
                <a16:creationId xmlns:a16="http://schemas.microsoft.com/office/drawing/2014/main" id="{2AADD9DC-C43E-4BE0-94D9-978FF3FE4706}"/>
              </a:ext>
            </a:extLst>
          </p:cNvPr>
          <p:cNvSpPr txBox="1"/>
          <p:nvPr/>
        </p:nvSpPr>
        <p:spPr>
          <a:xfrm>
            <a:off x="3082015" y="3212198"/>
            <a:ext cx="3111190"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có hướng</a:t>
            </a:r>
            <a:endParaRPr lang="en-US" sz="2000" dirty="0">
              <a:solidFill>
                <a:srgbClr val="504C44"/>
              </a:solidFill>
              <a:latin typeface="Inter"/>
            </a:endParaRPr>
          </a:p>
        </p:txBody>
      </p:sp>
      <p:sp>
        <p:nvSpPr>
          <p:cNvPr id="23" name="TextBox 4">
            <a:extLst>
              <a:ext uri="{FF2B5EF4-FFF2-40B4-BE49-F238E27FC236}">
                <a16:creationId xmlns:a16="http://schemas.microsoft.com/office/drawing/2014/main" id="{E80EC191-4060-4990-B42C-EEF9D398F531}"/>
              </a:ext>
            </a:extLst>
          </p:cNvPr>
          <p:cNvSpPr txBox="1"/>
          <p:nvPr/>
        </p:nvSpPr>
        <p:spPr>
          <a:xfrm>
            <a:off x="-79866" y="3200899"/>
            <a:ext cx="3418330"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vô hướng</a:t>
            </a:r>
            <a:endParaRPr lang="en-US" sz="2000" dirty="0">
              <a:solidFill>
                <a:srgbClr val="504C44"/>
              </a:solidFill>
              <a:latin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circle(in)">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t>
            </a:r>
            <a:r>
              <a:rPr lang="en" dirty="0"/>
              <a:t>ột số dạng đồ thị khác </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dirty="0"/>
          </a:p>
        </p:txBody>
      </p:sp>
      <p:pic>
        <p:nvPicPr>
          <p:cNvPr id="15" name="Picture 2" descr="Undirected graph conversion to tree - Stack Overflow">
            <a:extLst>
              <a:ext uri="{FF2B5EF4-FFF2-40B4-BE49-F238E27FC236}">
                <a16:creationId xmlns:a16="http://schemas.microsoft.com/office/drawing/2014/main" id="{FE2B9FCE-B66A-4116-9A64-26D607EDE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7747" y="1688072"/>
            <a:ext cx="2323200" cy="17673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4">
            <a:extLst>
              <a:ext uri="{FF2B5EF4-FFF2-40B4-BE49-F238E27FC236}">
                <a16:creationId xmlns:a16="http://schemas.microsoft.com/office/drawing/2014/main" id="{0C2DB910-84B3-486C-97E3-972F9E7EFD51}"/>
              </a:ext>
            </a:extLst>
          </p:cNvPr>
          <p:cNvSpPr txBox="1"/>
          <p:nvPr/>
        </p:nvSpPr>
        <p:spPr>
          <a:xfrm>
            <a:off x="4415438" y="3714822"/>
            <a:ext cx="4572444"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Đồ thị với cạnh có nhãn</a:t>
            </a:r>
            <a:endParaRPr lang="en-US" sz="2000" dirty="0">
              <a:solidFill>
                <a:srgbClr val="504C44"/>
              </a:solidFill>
              <a:latin typeface="Inter"/>
            </a:endParaRPr>
          </a:p>
        </p:txBody>
      </p:sp>
      <p:sp>
        <p:nvSpPr>
          <p:cNvPr id="17" name="TextBox 4">
            <a:extLst>
              <a:ext uri="{FF2B5EF4-FFF2-40B4-BE49-F238E27FC236}">
                <a16:creationId xmlns:a16="http://schemas.microsoft.com/office/drawing/2014/main" id="{52AEA893-47AF-451E-8B11-D45CB0DFA56D}"/>
              </a:ext>
            </a:extLst>
          </p:cNvPr>
          <p:cNvSpPr txBox="1"/>
          <p:nvPr/>
        </p:nvSpPr>
        <p:spPr>
          <a:xfrm>
            <a:off x="1334753" y="3714821"/>
            <a:ext cx="2416194" cy="462371"/>
          </a:xfrm>
          <a:prstGeom prst="rect">
            <a:avLst/>
          </a:prstGeom>
        </p:spPr>
        <p:txBody>
          <a:bodyPr wrap="square" lIns="0" tIns="0" rIns="0" bIns="0" rtlCol="0" anchor="t">
            <a:spAutoFit/>
          </a:bodyPr>
          <a:lstStyle/>
          <a:p>
            <a:pPr marL="323847" lvl="1" algn="ctr">
              <a:lnSpc>
                <a:spcPts val="4199"/>
              </a:lnSpc>
            </a:pPr>
            <a:r>
              <a:rPr lang="vi-VN" sz="2000" dirty="0">
                <a:solidFill>
                  <a:srgbClr val="504C44"/>
                </a:solidFill>
                <a:latin typeface="Inter"/>
              </a:rPr>
              <a:t>Cây (</a:t>
            </a:r>
            <a:r>
              <a:rPr lang="vi-VN" sz="2000" dirty="0" err="1">
                <a:solidFill>
                  <a:srgbClr val="504C44"/>
                </a:solidFill>
                <a:latin typeface="Inter"/>
              </a:rPr>
              <a:t>Tree</a:t>
            </a:r>
            <a:r>
              <a:rPr lang="vi-VN" sz="2000" dirty="0">
                <a:solidFill>
                  <a:srgbClr val="504C44"/>
                </a:solidFill>
                <a:latin typeface="Inter"/>
              </a:rPr>
              <a:t>)</a:t>
            </a:r>
            <a:endParaRPr lang="en-US" sz="2000" dirty="0">
              <a:solidFill>
                <a:srgbClr val="504C44"/>
              </a:solidFill>
              <a:latin typeface="Inter"/>
            </a:endParaRPr>
          </a:p>
        </p:txBody>
      </p:sp>
      <p:pic>
        <p:nvPicPr>
          <p:cNvPr id="24" name="Hình ảnh 6">
            <a:extLst>
              <a:ext uri="{FF2B5EF4-FFF2-40B4-BE49-F238E27FC236}">
                <a16:creationId xmlns:a16="http://schemas.microsoft.com/office/drawing/2014/main" id="{F9878651-1C7B-49D2-BC92-86F7582DFFAD}"/>
              </a:ext>
            </a:extLst>
          </p:cNvPr>
          <p:cNvPicPr>
            <a:picLocks noChangeAspect="1"/>
          </p:cNvPicPr>
          <p:nvPr/>
        </p:nvPicPr>
        <p:blipFill>
          <a:blip r:embed="rId4"/>
          <a:stretch>
            <a:fillRect/>
          </a:stretch>
        </p:blipFill>
        <p:spPr>
          <a:xfrm>
            <a:off x="4751394" y="1530881"/>
            <a:ext cx="3680321" cy="1959846"/>
          </a:xfrm>
          <a:prstGeom prst="rect">
            <a:avLst/>
          </a:prstGeom>
        </p:spPr>
      </p:pic>
    </p:spTree>
    <p:extLst>
      <p:ext uri="{BB962C8B-B14F-4D97-AF65-F5344CB8AC3E}">
        <p14:creationId xmlns:p14="http://schemas.microsoft.com/office/powerpoint/2010/main" val="367598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i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Biểu diễn đồ thị</a:t>
            </a:r>
            <a:endParaRPr dirty="0"/>
          </a:p>
        </p:txBody>
      </p:sp>
      <p:sp>
        <p:nvSpPr>
          <p:cNvPr id="207" name="Google Shape;207;p23"/>
          <p:cNvSpPr/>
          <p:nvPr/>
        </p:nvSpPr>
        <p:spPr>
          <a:xfrm>
            <a:off x="3595323" y="1808525"/>
            <a:ext cx="2399100" cy="2399100"/>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Adjacency </a:t>
            </a:r>
          </a:p>
          <a:p>
            <a:pPr marL="0" lvl="0" indent="0" algn="ctr" rtl="0">
              <a:spcBef>
                <a:spcPts val="0"/>
              </a:spcBef>
              <a:spcAft>
                <a:spcPts val="0"/>
              </a:spcAft>
              <a:buNone/>
            </a:pPr>
            <a:r>
              <a:rPr lang="en" sz="1800" dirty="0">
                <a:latin typeface="Quattrocento Sans"/>
                <a:ea typeface="Quattrocento Sans"/>
                <a:cs typeface="Quattrocento Sans"/>
                <a:sym typeface="Quattrocento Sans"/>
              </a:rPr>
              <a:t>List</a:t>
            </a:r>
            <a:endParaRPr sz="1800" dirty="0">
              <a:latin typeface="Quattrocento Sans"/>
              <a:ea typeface="Quattrocento Sans"/>
              <a:cs typeface="Quattrocento Sans"/>
              <a:sym typeface="Quattrocento Sans"/>
            </a:endParaRPr>
          </a:p>
        </p:txBody>
      </p:sp>
      <p:sp>
        <p:nvSpPr>
          <p:cNvPr id="208" name="Google Shape;208;p23"/>
          <p:cNvSpPr/>
          <p:nvPr/>
        </p:nvSpPr>
        <p:spPr>
          <a:xfrm>
            <a:off x="1545800"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Adjacency Matrix</a:t>
            </a:r>
            <a:endParaRPr sz="1800" dirty="0">
              <a:latin typeface="Quattrocento Sans"/>
              <a:ea typeface="Quattrocento Sans"/>
              <a:cs typeface="Quattrocento Sans"/>
              <a:sym typeface="Quattrocento Sans"/>
            </a:endParaRPr>
          </a:p>
        </p:txBody>
      </p:sp>
      <p:sp>
        <p:nvSpPr>
          <p:cNvPr id="209" name="Google Shape;209;p23"/>
          <p:cNvSpPr/>
          <p:nvPr/>
        </p:nvSpPr>
        <p:spPr>
          <a:xfrm>
            <a:off x="5644847"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Edge</a:t>
            </a:r>
            <a:br>
              <a:rPr lang="en" sz="1800" dirty="0">
                <a:latin typeface="Quattrocento Sans"/>
                <a:ea typeface="Quattrocento Sans"/>
                <a:cs typeface="Quattrocento Sans"/>
                <a:sym typeface="Quattrocento Sans"/>
              </a:rPr>
            </a:br>
            <a:r>
              <a:rPr lang="en" sz="1800" dirty="0">
                <a:latin typeface="Quattrocento Sans"/>
                <a:ea typeface="Quattrocento Sans"/>
                <a:cs typeface="Quattrocento Sans"/>
                <a:sym typeface="Quattrocento Sans"/>
              </a:rPr>
              <a:t>List</a:t>
            </a:r>
            <a:endParaRPr sz="1800" dirty="0">
              <a:latin typeface="Quattrocento Sans"/>
              <a:ea typeface="Quattrocento Sans"/>
              <a:cs typeface="Quattrocento Sans"/>
              <a:sym typeface="Quattrocento Sans"/>
            </a:endParaRPr>
          </a:p>
        </p:txBody>
      </p:sp>
      <p:grpSp>
        <p:nvGrpSpPr>
          <p:cNvPr id="210" name="Google Shape;210;p23"/>
          <p:cNvGrpSpPr/>
          <p:nvPr/>
        </p:nvGrpSpPr>
        <p:grpSpPr>
          <a:xfrm>
            <a:off x="916458" y="1019750"/>
            <a:ext cx="214625" cy="214625"/>
            <a:chOff x="2594050" y="1631825"/>
            <a:chExt cx="439625" cy="439625"/>
          </a:xfrm>
        </p:grpSpPr>
        <p:sp>
          <p:nvSpPr>
            <p:cNvPr id="211" name="Google Shape;211;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52119" y="1308083"/>
            <a:ext cx="3408470" cy="27909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r>
              <a:rPr lang="en-US" sz="2000" dirty="0" err="1"/>
              <a:t>với</a:t>
            </a:r>
            <a:r>
              <a:rPr lang="en-US" sz="2000" dirty="0"/>
              <a:t> </a:t>
            </a:r>
            <a:r>
              <a:rPr lang="en-US" sz="2000" dirty="0" err="1"/>
              <a:t>mỗi</a:t>
            </a:r>
            <a:r>
              <a:rPr lang="en-US" sz="2000" dirty="0"/>
              <a:t> </a:t>
            </a:r>
            <a:r>
              <a:rPr lang="en-US" sz="2000" dirty="0" err="1"/>
              <a:t>phần</a:t>
            </a:r>
            <a:r>
              <a:rPr lang="en-US" sz="2000" dirty="0"/>
              <a:t> </a:t>
            </a:r>
            <a:r>
              <a:rPr lang="en-US" sz="2000" dirty="0" err="1"/>
              <a:t>tử</a:t>
            </a:r>
            <a:r>
              <a:rPr lang="en-US" sz="2000" dirty="0"/>
              <a:t> m[</a:t>
            </a:r>
            <a:r>
              <a:rPr lang="en-US" sz="2000" dirty="0" err="1"/>
              <a:t>i</a:t>
            </a:r>
            <a:r>
              <a:rPr lang="en-US" sz="2000" dirty="0"/>
              <a:t>][j] </a:t>
            </a:r>
            <a:r>
              <a:rPr lang="en-US" sz="2000" dirty="0" err="1"/>
              <a:t>sẽ</a:t>
            </a:r>
            <a:r>
              <a:rPr lang="en-US" sz="2000" dirty="0"/>
              <a:t> </a:t>
            </a:r>
            <a:r>
              <a:rPr lang="en-US" sz="2000" dirty="0" err="1"/>
              <a:t>đại</a:t>
            </a:r>
            <a:r>
              <a:rPr lang="en-US" sz="2000" dirty="0"/>
              <a:t> </a:t>
            </a:r>
            <a:r>
              <a:rPr lang="en-US" sz="2000" dirty="0" err="1"/>
              <a:t>diện</a:t>
            </a:r>
            <a:r>
              <a:rPr lang="en-US" sz="2000" dirty="0"/>
              <a:t> </a:t>
            </a:r>
            <a:r>
              <a:rPr lang="en-US" sz="2000" dirty="0" err="1"/>
              <a:t>cho</a:t>
            </a:r>
            <a:r>
              <a:rPr lang="en-US" sz="2000" dirty="0"/>
              <a:t> </a:t>
            </a:r>
            <a:r>
              <a:rPr lang="en-US" sz="2000" dirty="0" err="1"/>
              <a:t>tổn</a:t>
            </a:r>
            <a:r>
              <a:rPr lang="en-US" sz="2000" dirty="0"/>
              <a:t> </a:t>
            </a:r>
            <a:r>
              <a:rPr lang="en-US" sz="2000" dirty="0" err="1"/>
              <a:t>phí</a:t>
            </a:r>
            <a:r>
              <a:rPr lang="en-US" sz="2000" dirty="0"/>
              <a:t> </a:t>
            </a:r>
            <a:r>
              <a:rPr lang="en-US" sz="2000" dirty="0" err="1"/>
              <a:t>đi</a:t>
            </a:r>
            <a:r>
              <a:rPr lang="en-US" sz="2000" dirty="0"/>
              <a:t> </a:t>
            </a:r>
            <a:r>
              <a:rPr lang="en-US" sz="2000" dirty="0" err="1"/>
              <a:t>từ</a:t>
            </a:r>
            <a:r>
              <a:rPr lang="en-US" sz="2000" dirty="0"/>
              <a:t> </a:t>
            </a:r>
            <a:r>
              <a:rPr lang="en-US" sz="2000" dirty="0" err="1"/>
              <a:t>điểm</a:t>
            </a:r>
            <a:r>
              <a:rPr lang="en-US" sz="2000" dirty="0"/>
              <a:t> I </a:t>
            </a:r>
            <a:r>
              <a:rPr lang="en-US" sz="2000" dirty="0" err="1"/>
              <a:t>đến</a:t>
            </a:r>
            <a:r>
              <a:rPr lang="en-US" sz="2000" dirty="0"/>
              <a:t> </a:t>
            </a:r>
            <a:r>
              <a:rPr lang="en-US" sz="2000" dirty="0" err="1"/>
              <a:t>điểm</a:t>
            </a:r>
            <a:r>
              <a:rPr lang="en-US" sz="2000" dirty="0"/>
              <a:t> J</a:t>
            </a:r>
          </a:p>
        </p:txBody>
      </p:sp>
      <p:cxnSp>
        <p:nvCxnSpPr>
          <p:cNvPr id="185" name="Google Shape;185;p21"/>
          <p:cNvCxnSpPr/>
          <p:nvPr/>
        </p:nvCxnSpPr>
        <p:spPr>
          <a:xfrm>
            <a:off x="0" y="657254"/>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582327" y="262154"/>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799325" y="500648"/>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3" name="Hình ảnh 11">
            <a:extLst>
              <a:ext uri="{FF2B5EF4-FFF2-40B4-BE49-F238E27FC236}">
                <a16:creationId xmlns:a16="http://schemas.microsoft.com/office/drawing/2014/main" id="{48894128-5B8F-4826-A43D-E5101F06FDF7}"/>
              </a:ext>
            </a:extLst>
          </p:cNvPr>
          <p:cNvPicPr>
            <a:picLocks noChangeAspect="1"/>
          </p:cNvPicPr>
          <p:nvPr/>
        </p:nvPicPr>
        <p:blipFill>
          <a:blip r:embed="rId3"/>
          <a:stretch>
            <a:fillRect/>
          </a:stretch>
        </p:blipFill>
        <p:spPr>
          <a:xfrm>
            <a:off x="1498969" y="885696"/>
            <a:ext cx="2075688" cy="2036525"/>
          </a:xfrm>
          <a:prstGeom prst="rect">
            <a:avLst/>
          </a:prstGeom>
        </p:spPr>
      </p:pic>
      <p:pic>
        <p:nvPicPr>
          <p:cNvPr id="14" name="Hình ảnh 14">
            <a:extLst>
              <a:ext uri="{FF2B5EF4-FFF2-40B4-BE49-F238E27FC236}">
                <a16:creationId xmlns:a16="http://schemas.microsoft.com/office/drawing/2014/main" id="{9FA41DBA-ED5E-4CEE-B8C6-A47D0469398F}"/>
              </a:ext>
            </a:extLst>
          </p:cNvPr>
          <p:cNvPicPr>
            <a:picLocks noChangeAspect="1"/>
          </p:cNvPicPr>
          <p:nvPr/>
        </p:nvPicPr>
        <p:blipFill>
          <a:blip r:embed="rId4"/>
          <a:stretch>
            <a:fillRect/>
          </a:stretch>
        </p:blipFill>
        <p:spPr>
          <a:xfrm>
            <a:off x="1319435" y="2919114"/>
            <a:ext cx="2434755" cy="1761551"/>
          </a:xfrm>
          <a:prstGeom prst="rect">
            <a:avLst/>
          </a:prstGeom>
        </p:spPr>
      </p:pic>
      <p:sp>
        <p:nvSpPr>
          <p:cNvPr id="16" name="TextBox 15">
            <a:extLst>
              <a:ext uri="{FF2B5EF4-FFF2-40B4-BE49-F238E27FC236}">
                <a16:creationId xmlns:a16="http://schemas.microsoft.com/office/drawing/2014/main" id="{37848CDE-1192-459B-A0C8-AB6F7E8306BD}"/>
              </a:ext>
            </a:extLst>
          </p:cNvPr>
          <p:cNvSpPr txBox="1"/>
          <p:nvPr/>
        </p:nvSpPr>
        <p:spPr>
          <a:xfrm>
            <a:off x="0" y="342039"/>
            <a:ext cx="4579200" cy="307777"/>
          </a:xfrm>
          <a:prstGeom prst="rect">
            <a:avLst/>
          </a:prstGeom>
          <a:noFill/>
        </p:spPr>
        <p:txBody>
          <a:bodyPr wrap="square">
            <a:spAutoFit/>
          </a:bodyPr>
          <a:lstStyle/>
          <a:p>
            <a:pPr marL="0" lvl="0" indent="0" algn="ctr" rtl="0">
              <a:spcBef>
                <a:spcPts val="0"/>
              </a:spcBef>
              <a:spcAft>
                <a:spcPts val="0"/>
              </a:spcAft>
              <a:buNone/>
            </a:pPr>
            <a:r>
              <a:rPr lang="en-US" sz="1400" dirty="0">
                <a:latin typeface="Quattrocento Sans"/>
                <a:ea typeface="Quattrocento Sans"/>
                <a:cs typeface="Quattrocento Sans"/>
                <a:sym typeface="Quattrocento Sans"/>
              </a:rPr>
              <a:t>Adjacency Matrix</a:t>
            </a:r>
          </a:p>
        </p:txBody>
      </p:sp>
    </p:spTree>
    <p:extLst>
      <p:ext uri="{BB962C8B-B14F-4D97-AF65-F5344CB8AC3E}">
        <p14:creationId xmlns:p14="http://schemas.microsoft.com/office/powerpoint/2010/main" val="139978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52119" y="1308083"/>
            <a:ext cx="3408470" cy="27909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r>
              <a:rPr lang="en-US" sz="2000" dirty="0" err="1"/>
              <a:t>Với</a:t>
            </a:r>
            <a:r>
              <a:rPr lang="en-US" sz="2000" dirty="0"/>
              <a:t> </a:t>
            </a:r>
            <a:r>
              <a:rPr lang="en-US" sz="2000" dirty="0" err="1"/>
              <a:t>mỗi</a:t>
            </a:r>
            <a:r>
              <a:rPr lang="en-US" sz="2000" dirty="0"/>
              <a:t> </a:t>
            </a:r>
            <a:r>
              <a:rPr lang="en-US" sz="2000" dirty="0" err="1"/>
              <a:t>đỉnh</a:t>
            </a:r>
            <a:r>
              <a:rPr lang="en-US" sz="2000" dirty="0"/>
              <a:t>, ta </a:t>
            </a:r>
            <a:r>
              <a:rPr lang="en-US" sz="2000" dirty="0" err="1"/>
              <a:t>lưu</a:t>
            </a:r>
            <a:r>
              <a:rPr lang="en-US" sz="2000" dirty="0"/>
              <a:t> 1 </a:t>
            </a:r>
            <a:r>
              <a:rPr lang="en-US" sz="2000" dirty="0" err="1"/>
              <a:t>danh</a:t>
            </a:r>
            <a:r>
              <a:rPr lang="en-US" sz="2000" dirty="0"/>
              <a:t> </a:t>
            </a:r>
            <a:r>
              <a:rPr lang="en-US" sz="2000" dirty="0" err="1"/>
              <a:t>sách</a:t>
            </a:r>
            <a:r>
              <a:rPr lang="en-US" sz="2000" dirty="0"/>
              <a:t> </a:t>
            </a:r>
            <a:r>
              <a:rPr lang="en-US" sz="2000" dirty="0" err="1"/>
              <a:t>các</a:t>
            </a:r>
            <a:r>
              <a:rPr lang="en-US" sz="2000" dirty="0"/>
              <a:t> </a:t>
            </a:r>
            <a:r>
              <a:rPr lang="en-US" sz="2000" dirty="0" err="1"/>
              <a:t>đỉnh</a:t>
            </a:r>
            <a:r>
              <a:rPr lang="en-US" sz="2000" dirty="0"/>
              <a:t> </a:t>
            </a:r>
            <a:r>
              <a:rPr lang="en-US" sz="2000" dirty="0" err="1"/>
              <a:t>kề</a:t>
            </a:r>
            <a:r>
              <a:rPr lang="en-US" sz="2000" dirty="0"/>
              <a:t> </a:t>
            </a:r>
            <a:r>
              <a:rPr lang="en-US" sz="2000" dirty="0" err="1"/>
              <a:t>với</a:t>
            </a:r>
            <a:r>
              <a:rPr lang="en-US" sz="2000" dirty="0"/>
              <a:t> </a:t>
            </a:r>
            <a:r>
              <a:rPr lang="en-US" sz="2000" dirty="0" err="1"/>
              <a:t>đỉnh</a:t>
            </a:r>
            <a:r>
              <a:rPr lang="en-US" sz="2000" dirty="0"/>
              <a:t> </a:t>
            </a:r>
            <a:r>
              <a:rPr lang="en-US" sz="2000" dirty="0" err="1"/>
              <a:t>đó</a:t>
            </a:r>
            <a:endParaRPr lang="en-US" sz="2000" dirty="0"/>
          </a:p>
        </p:txBody>
      </p:sp>
      <p:cxnSp>
        <p:nvCxnSpPr>
          <p:cNvPr id="185" name="Google Shape;185;p21"/>
          <p:cNvCxnSpPr/>
          <p:nvPr/>
        </p:nvCxnSpPr>
        <p:spPr>
          <a:xfrm>
            <a:off x="0" y="657254"/>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582327" y="262154"/>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799325" y="500648"/>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6" name="TextBox 15">
            <a:extLst>
              <a:ext uri="{FF2B5EF4-FFF2-40B4-BE49-F238E27FC236}">
                <a16:creationId xmlns:a16="http://schemas.microsoft.com/office/drawing/2014/main" id="{37848CDE-1192-459B-A0C8-AB6F7E8306BD}"/>
              </a:ext>
            </a:extLst>
          </p:cNvPr>
          <p:cNvSpPr txBox="1"/>
          <p:nvPr/>
        </p:nvSpPr>
        <p:spPr>
          <a:xfrm>
            <a:off x="0" y="342039"/>
            <a:ext cx="4579200" cy="307777"/>
          </a:xfrm>
          <a:prstGeom prst="rect">
            <a:avLst/>
          </a:prstGeom>
          <a:noFill/>
        </p:spPr>
        <p:txBody>
          <a:bodyPr wrap="square">
            <a:spAutoFit/>
          </a:bodyPr>
          <a:lstStyle/>
          <a:p>
            <a:pPr marL="0" lvl="0" indent="0" algn="ctr" rtl="0">
              <a:spcBef>
                <a:spcPts val="0"/>
              </a:spcBef>
              <a:spcAft>
                <a:spcPts val="0"/>
              </a:spcAft>
              <a:buNone/>
            </a:pPr>
            <a:r>
              <a:rPr lang="en-US" sz="1400" dirty="0">
                <a:latin typeface="Quattrocento Sans"/>
                <a:ea typeface="Quattrocento Sans"/>
                <a:cs typeface="Quattrocento Sans"/>
                <a:sym typeface="Quattrocento Sans"/>
              </a:rPr>
              <a:t>Adjacency List</a:t>
            </a:r>
          </a:p>
        </p:txBody>
      </p:sp>
      <p:pic>
        <p:nvPicPr>
          <p:cNvPr id="15" name="Hình ảnh 11">
            <a:extLst>
              <a:ext uri="{FF2B5EF4-FFF2-40B4-BE49-F238E27FC236}">
                <a16:creationId xmlns:a16="http://schemas.microsoft.com/office/drawing/2014/main" id="{56195F26-2825-4266-BEEB-A6A50E980892}"/>
              </a:ext>
            </a:extLst>
          </p:cNvPr>
          <p:cNvPicPr>
            <a:picLocks noChangeAspect="1"/>
          </p:cNvPicPr>
          <p:nvPr/>
        </p:nvPicPr>
        <p:blipFill>
          <a:blip r:embed="rId3"/>
          <a:stretch>
            <a:fillRect/>
          </a:stretch>
        </p:blipFill>
        <p:spPr>
          <a:xfrm>
            <a:off x="1455830" y="895416"/>
            <a:ext cx="2077447" cy="2038250"/>
          </a:xfrm>
          <a:prstGeom prst="rect">
            <a:avLst/>
          </a:prstGeom>
        </p:spPr>
      </p:pic>
      <p:pic>
        <p:nvPicPr>
          <p:cNvPr id="17" name="Hình ảnh 7">
            <a:extLst>
              <a:ext uri="{FF2B5EF4-FFF2-40B4-BE49-F238E27FC236}">
                <a16:creationId xmlns:a16="http://schemas.microsoft.com/office/drawing/2014/main" id="{F0E6D292-4BF0-45F2-B166-7C2465100DC1}"/>
              </a:ext>
            </a:extLst>
          </p:cNvPr>
          <p:cNvPicPr>
            <a:picLocks noChangeAspect="1"/>
          </p:cNvPicPr>
          <p:nvPr/>
        </p:nvPicPr>
        <p:blipFill>
          <a:blip r:embed="rId4"/>
          <a:stretch>
            <a:fillRect/>
          </a:stretch>
        </p:blipFill>
        <p:spPr>
          <a:xfrm>
            <a:off x="928225" y="2776727"/>
            <a:ext cx="3463657" cy="1723096"/>
          </a:xfrm>
          <a:prstGeom prst="rect">
            <a:avLst/>
          </a:prstGeom>
        </p:spPr>
      </p:pic>
    </p:spTree>
    <p:extLst>
      <p:ext uri="{BB962C8B-B14F-4D97-AF65-F5344CB8AC3E}">
        <p14:creationId xmlns:p14="http://schemas.microsoft.com/office/powerpoint/2010/main" val="235825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52119" y="1308083"/>
            <a:ext cx="3408470" cy="27527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r>
              <a:rPr lang="vi-VN" sz="2000" dirty="0"/>
              <a:t>Đồ thị có thể được biểu diễn dưới dạng danh sách </a:t>
            </a:r>
            <a:r>
              <a:rPr lang="en-US" sz="2000" dirty="0" err="1"/>
              <a:t>các</a:t>
            </a:r>
            <a:r>
              <a:rPr lang="en-US" sz="2000" dirty="0"/>
              <a:t> </a:t>
            </a:r>
            <a:r>
              <a:rPr lang="en-US" sz="2000" dirty="0" err="1"/>
              <a:t>cạnh</a:t>
            </a:r>
            <a:endParaRPr lang="vi-VN" sz="2000" dirty="0"/>
          </a:p>
          <a:p>
            <a:pPr marL="0" lvl="0" indent="0" algn="l" rtl="0">
              <a:spcBef>
                <a:spcPts val="0"/>
              </a:spcBef>
              <a:spcAft>
                <a:spcPts val="0"/>
              </a:spcAft>
              <a:buClr>
                <a:schemeClr val="dk1"/>
              </a:buClr>
              <a:buSzPts val="1100"/>
              <a:buFont typeface="Arial"/>
              <a:buNone/>
            </a:pPr>
            <a:endParaRPr lang="en-US" sz="2000" dirty="0"/>
          </a:p>
        </p:txBody>
      </p:sp>
      <p:cxnSp>
        <p:nvCxnSpPr>
          <p:cNvPr id="185" name="Google Shape;185;p21"/>
          <p:cNvCxnSpPr/>
          <p:nvPr/>
        </p:nvCxnSpPr>
        <p:spPr>
          <a:xfrm>
            <a:off x="0" y="657254"/>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582327" y="262154"/>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799325" y="500648"/>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6" name="TextBox 15">
            <a:extLst>
              <a:ext uri="{FF2B5EF4-FFF2-40B4-BE49-F238E27FC236}">
                <a16:creationId xmlns:a16="http://schemas.microsoft.com/office/drawing/2014/main" id="{37848CDE-1192-459B-A0C8-AB6F7E8306BD}"/>
              </a:ext>
            </a:extLst>
          </p:cNvPr>
          <p:cNvSpPr txBox="1"/>
          <p:nvPr/>
        </p:nvSpPr>
        <p:spPr>
          <a:xfrm>
            <a:off x="0" y="342039"/>
            <a:ext cx="4579200" cy="307777"/>
          </a:xfrm>
          <a:prstGeom prst="rect">
            <a:avLst/>
          </a:prstGeom>
          <a:noFill/>
        </p:spPr>
        <p:txBody>
          <a:bodyPr wrap="square">
            <a:spAutoFit/>
          </a:bodyPr>
          <a:lstStyle/>
          <a:p>
            <a:pPr marL="0" lvl="0" indent="0" algn="ctr" rtl="0">
              <a:spcBef>
                <a:spcPts val="0"/>
              </a:spcBef>
              <a:spcAft>
                <a:spcPts val="0"/>
              </a:spcAft>
              <a:buNone/>
            </a:pPr>
            <a:r>
              <a:rPr lang="en-US" dirty="0">
                <a:latin typeface="Quattrocento Sans"/>
                <a:ea typeface="Quattrocento Sans"/>
                <a:cs typeface="Quattrocento Sans"/>
                <a:sym typeface="Quattrocento Sans"/>
              </a:rPr>
              <a:t>Edge</a:t>
            </a:r>
            <a:r>
              <a:rPr lang="en-US" sz="1400" dirty="0">
                <a:latin typeface="Quattrocento Sans"/>
                <a:ea typeface="Quattrocento Sans"/>
                <a:cs typeface="Quattrocento Sans"/>
                <a:sym typeface="Quattrocento Sans"/>
              </a:rPr>
              <a:t> List</a:t>
            </a:r>
          </a:p>
        </p:txBody>
      </p:sp>
      <p:pic>
        <p:nvPicPr>
          <p:cNvPr id="3" name="Picture 2">
            <a:extLst>
              <a:ext uri="{FF2B5EF4-FFF2-40B4-BE49-F238E27FC236}">
                <a16:creationId xmlns:a16="http://schemas.microsoft.com/office/drawing/2014/main" id="{25487244-702A-4984-AA08-3FDEB8A28C4F}"/>
              </a:ext>
            </a:extLst>
          </p:cNvPr>
          <p:cNvPicPr>
            <a:picLocks noChangeAspect="1"/>
          </p:cNvPicPr>
          <p:nvPr/>
        </p:nvPicPr>
        <p:blipFill>
          <a:blip r:embed="rId3"/>
          <a:stretch>
            <a:fillRect/>
          </a:stretch>
        </p:blipFill>
        <p:spPr>
          <a:xfrm>
            <a:off x="1155529" y="1052354"/>
            <a:ext cx="2444471" cy="2089336"/>
          </a:xfrm>
          <a:prstGeom prst="rect">
            <a:avLst/>
          </a:prstGeom>
        </p:spPr>
      </p:pic>
      <p:pic>
        <p:nvPicPr>
          <p:cNvPr id="5" name="Picture 4">
            <a:extLst>
              <a:ext uri="{FF2B5EF4-FFF2-40B4-BE49-F238E27FC236}">
                <a16:creationId xmlns:a16="http://schemas.microsoft.com/office/drawing/2014/main" id="{8831E333-8FA9-46A3-8162-63E747BB9071}"/>
              </a:ext>
            </a:extLst>
          </p:cNvPr>
          <p:cNvPicPr>
            <a:picLocks noChangeAspect="1"/>
          </p:cNvPicPr>
          <p:nvPr/>
        </p:nvPicPr>
        <p:blipFill>
          <a:blip r:embed="rId4"/>
          <a:stretch>
            <a:fillRect/>
          </a:stretch>
        </p:blipFill>
        <p:spPr>
          <a:xfrm>
            <a:off x="1180781" y="3097966"/>
            <a:ext cx="2217637" cy="1848685"/>
          </a:xfrm>
          <a:prstGeom prst="rect">
            <a:avLst/>
          </a:prstGeom>
        </p:spPr>
      </p:pic>
    </p:spTree>
    <p:extLst>
      <p:ext uri="{BB962C8B-B14F-4D97-AF65-F5344CB8AC3E}">
        <p14:creationId xmlns:p14="http://schemas.microsoft.com/office/powerpoint/2010/main" val="1452529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Ưu và nhược điểm</a:t>
            </a:r>
            <a:endParaRPr dirty="0">
              <a:highlight>
                <a:schemeClr val="accent1"/>
              </a:highlight>
            </a:endParaRPr>
          </a:p>
        </p:txBody>
      </p:sp>
      <p:graphicFrame>
        <p:nvGraphicFramePr>
          <p:cNvPr id="249" name="Google Shape;249;p25"/>
          <p:cNvGraphicFramePr/>
          <p:nvPr>
            <p:extLst>
              <p:ext uri="{D42A27DB-BD31-4B8C-83A1-F6EECF244321}">
                <p14:modId xmlns:p14="http://schemas.microsoft.com/office/powerpoint/2010/main" val="2284089337"/>
              </p:ext>
            </p:extLst>
          </p:nvPr>
        </p:nvGraphicFramePr>
        <p:xfrm>
          <a:off x="1381250" y="1366396"/>
          <a:ext cx="6127500" cy="3642330"/>
        </p:xfrm>
        <a:graphic>
          <a:graphicData uri="http://schemas.openxmlformats.org/drawingml/2006/table">
            <a:tbl>
              <a:tblPr>
                <a:noFill/>
                <a:tableStyleId>{DA5B2040-0373-4AB5-8C16-54180E59C3D7}</a:tableStyleId>
              </a:tblPr>
              <a:tblGrid>
                <a:gridCol w="1531875">
                  <a:extLst>
                    <a:ext uri="{9D8B030D-6E8A-4147-A177-3AD203B41FA5}">
                      <a16:colId xmlns:a16="http://schemas.microsoft.com/office/drawing/2014/main" val="444195145"/>
                    </a:ext>
                  </a:extLst>
                </a:gridCol>
                <a:gridCol w="1531875">
                  <a:extLst>
                    <a:ext uri="{9D8B030D-6E8A-4147-A177-3AD203B41FA5}">
                      <a16:colId xmlns:a16="http://schemas.microsoft.com/office/drawing/2014/main" val="20000"/>
                    </a:ext>
                  </a:extLst>
                </a:gridCol>
                <a:gridCol w="1531875">
                  <a:extLst>
                    <a:ext uri="{9D8B030D-6E8A-4147-A177-3AD203B41FA5}">
                      <a16:colId xmlns:a16="http://schemas.microsoft.com/office/drawing/2014/main" val="20001"/>
                    </a:ext>
                  </a:extLst>
                </a:gridCol>
                <a:gridCol w="1531875">
                  <a:extLst>
                    <a:ext uri="{9D8B030D-6E8A-4147-A177-3AD203B41FA5}">
                      <a16:colId xmlns:a16="http://schemas.microsoft.com/office/drawing/2014/main" val="20002"/>
                    </a:ext>
                  </a:extLst>
                </a:gridCol>
              </a:tblGrid>
              <a:tr h="520004">
                <a:tc>
                  <a:txBody>
                    <a:bodyPr/>
                    <a:lstStyle/>
                    <a:p>
                      <a:pPr marL="0" lvl="0" indent="0" algn="l" rtl="0">
                        <a:spcBef>
                          <a:spcPts val="0"/>
                        </a:spcBef>
                        <a:spcAft>
                          <a:spcPts val="0"/>
                        </a:spcAft>
                        <a:buNone/>
                      </a:pP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100" b="1" i="0" u="none" strike="noStrike" cap="none" dirty="0">
                          <a:solidFill>
                            <a:srgbClr val="000000"/>
                          </a:solidFill>
                          <a:highlight>
                            <a:schemeClr val="accent1"/>
                          </a:highlight>
                          <a:latin typeface="Lora"/>
                          <a:cs typeface="Arial"/>
                          <a:sym typeface="Lora"/>
                        </a:rPr>
                        <a:t>Adjacent</a:t>
                      </a:r>
                      <a:r>
                        <a:rPr lang="en-US" sz="1100" b="1" dirty="0">
                          <a:highlight>
                            <a:schemeClr val="accent1"/>
                          </a:highlight>
                          <a:latin typeface="Lora"/>
                          <a:sym typeface="Lora"/>
                        </a:rPr>
                        <a:t> Matrix</a:t>
                      </a:r>
                      <a:endParaRPr lang="en-US" sz="1100" dirty="0"/>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1" i="0" u="none" strike="noStrike" cap="none" dirty="0">
                        <a:solidFill>
                          <a:srgbClr val="000000"/>
                        </a:solidFill>
                        <a:highlight>
                          <a:schemeClr val="accent1"/>
                        </a:highlight>
                        <a:latin typeface="Lora"/>
                        <a:ea typeface="Quattrocento Sans"/>
                        <a:cs typeface="Arial"/>
                        <a:sym typeface="Quattrocento Sa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a:solidFill>
                            <a:srgbClr val="000000"/>
                          </a:solidFill>
                          <a:highlight>
                            <a:schemeClr val="accent1"/>
                          </a:highlight>
                          <a:latin typeface="Lora"/>
                          <a:ea typeface="Quattrocento Sans"/>
                          <a:cs typeface="Arial"/>
                          <a:sym typeface="Quattrocento Sans"/>
                        </a:rPr>
                        <a:t>Adjacency</a:t>
                      </a:r>
                      <a:r>
                        <a:rPr lang="en-US" sz="1100" b="1" i="0" u="none" strike="noStrike" cap="none" dirty="0">
                          <a:solidFill>
                            <a:srgbClr val="000000"/>
                          </a:solidFill>
                          <a:highlight>
                            <a:schemeClr val="accent1"/>
                          </a:highlight>
                          <a:latin typeface="Quattrocento Sans"/>
                          <a:ea typeface="Quattrocento Sans"/>
                          <a:cs typeface="Arial"/>
                          <a:sym typeface="Quattrocento Sans"/>
                        </a:rPr>
                        <a:t> List</a:t>
                      </a:r>
                      <a:endParaRPr lang="en-US" sz="1100" dirty="0">
                        <a:latin typeface="Quattrocento Sans"/>
                        <a:ea typeface="Quattrocento Sans"/>
                        <a:cs typeface="Quattrocento Sans"/>
                        <a:sym typeface="Quattrocento Sans"/>
                      </a:endParaRPr>
                    </a:p>
                    <a:p>
                      <a:pPr marL="0" lvl="0" indent="0" algn="just" rtl="0">
                        <a:spcBef>
                          <a:spcPts val="0"/>
                        </a:spcBef>
                        <a:spcAft>
                          <a:spcPts val="0"/>
                        </a:spcAft>
                        <a:buNone/>
                      </a:pPr>
                      <a:endParaRPr sz="1100" b="1" dirty="0">
                        <a:latin typeface="Lora"/>
                        <a:ea typeface="Lora"/>
                        <a:cs typeface="Lora"/>
                        <a:sym typeface="Lora"/>
                      </a:endParaRP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1" i="0" u="none" strike="noStrike" cap="none" dirty="0">
                        <a:solidFill>
                          <a:srgbClr val="000000"/>
                        </a:solidFill>
                        <a:highlight>
                          <a:schemeClr val="accent1"/>
                        </a:highlight>
                        <a:latin typeface="Lora"/>
                        <a:ea typeface="Quattrocento Sans"/>
                        <a:cs typeface="Arial"/>
                        <a:sym typeface="Quattrocento San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a:solidFill>
                            <a:srgbClr val="000000"/>
                          </a:solidFill>
                          <a:highlight>
                            <a:schemeClr val="accent1"/>
                          </a:highlight>
                          <a:latin typeface="Lora"/>
                          <a:ea typeface="Quattrocento Sans"/>
                          <a:cs typeface="Arial"/>
                          <a:sym typeface="Quattrocento Sans"/>
                        </a:rPr>
                        <a:t>Edge</a:t>
                      </a:r>
                      <a:r>
                        <a:rPr lang="en-US" sz="1100" b="1" i="0" u="none" strike="noStrike" cap="none" dirty="0">
                          <a:solidFill>
                            <a:srgbClr val="000000"/>
                          </a:solidFill>
                          <a:highlight>
                            <a:schemeClr val="accent1"/>
                          </a:highlight>
                          <a:latin typeface="Quattrocento Sans"/>
                          <a:ea typeface="Quattrocento Sans"/>
                          <a:cs typeface="Arial"/>
                          <a:sym typeface="Quattrocento Sans"/>
                        </a:rPr>
                        <a:t> List</a:t>
                      </a:r>
                      <a:endParaRPr lang="en-US" sz="1100" dirty="0">
                        <a:latin typeface="Quattrocento Sans"/>
                        <a:ea typeface="Quattrocento Sans"/>
                        <a:cs typeface="Quattrocento Sans"/>
                        <a:sym typeface="Quattrocento Sans"/>
                      </a:endParaRPr>
                    </a:p>
                    <a:p>
                      <a:pPr marL="0" lvl="0" indent="0" algn="just" rtl="0">
                        <a:spcBef>
                          <a:spcPts val="0"/>
                        </a:spcBef>
                        <a:spcAft>
                          <a:spcPts val="0"/>
                        </a:spcAft>
                        <a:buNone/>
                      </a:pPr>
                      <a:endParaRPr sz="1100" b="1" dirty="0">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100" b="1" dirty="0">
                          <a:latin typeface="Lora"/>
                          <a:ea typeface="Lora"/>
                          <a:cs typeface="Lora"/>
                          <a:sym typeface="Lora"/>
                        </a:rPr>
                        <a:t>Ưu điểm</a:t>
                      </a:r>
                    </a:p>
                    <a:p>
                      <a:pPr marL="0" lvl="0" indent="0" algn="ctr" rtl="0">
                        <a:spcBef>
                          <a:spcPts val="0"/>
                        </a:spcBef>
                        <a:spcAft>
                          <a:spcPts val="0"/>
                        </a:spcAft>
                        <a:buNone/>
                      </a:pPr>
                      <a:endParaRPr lang="en-US"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kiểm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tra</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hai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đỉnh</a:t>
                      </a:r>
                      <a:r>
                        <a:rPr lang="en-US" sz="1100" dirty="0">
                          <a:latin typeface="Quattrocento Sans"/>
                          <a:ea typeface="Quattrocento Sans"/>
                          <a:cs typeface="Quattrocento Sans"/>
                          <a:sym typeface="Quattrocento Sans"/>
                        </a:rPr>
                        <a:t> u, v </a:t>
                      </a:r>
                      <a:r>
                        <a:rPr lang="en-US" sz="1100" dirty="0" err="1">
                          <a:latin typeface="Quattrocento Sans"/>
                          <a:ea typeface="Quattrocento Sans"/>
                          <a:cs typeface="Quattrocento Sans"/>
                          <a:sym typeface="Quattrocento Sans"/>
                        </a:rPr>
                        <a:t>có</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kề</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nhau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không</a:t>
                      </a:r>
                      <a:r>
                        <a:rPr lang="en-US" sz="1100" dirty="0">
                          <a:latin typeface="Quattrocento Sans"/>
                          <a:ea typeface="Quattrocento Sans"/>
                          <a:cs typeface="Quattrocento Sans"/>
                          <a:sym typeface="Quattrocento Sans"/>
                        </a:rPr>
                        <a:t>, ta </a:t>
                      </a:r>
                      <a:r>
                        <a:rPr lang="en-US" sz="1100" dirty="0" err="1">
                          <a:latin typeface="Quattrocento Sans"/>
                          <a:ea typeface="Quattrocento Sans"/>
                          <a:cs typeface="Quattrocento Sans"/>
                          <a:sym typeface="Quattrocento Sans"/>
                        </a:rPr>
                        <a:t>chỉ</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cần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kiểm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tra</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trong</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độ</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phức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tạp</a:t>
                      </a:r>
                      <a:r>
                        <a:rPr lang="en-US" sz="1100" dirty="0">
                          <a:latin typeface="Quattrocento Sans"/>
                          <a:ea typeface="Quattrocento Sans"/>
                          <a:cs typeface="Quattrocento Sans"/>
                          <a:sym typeface="Quattrocento Sans"/>
                        </a:rPr>
                        <a:t> O(1) </a:t>
                      </a:r>
                    </a:p>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Tiết</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kiệm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không</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bô</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nhớ</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nếu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biễu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diễn</a:t>
                      </a:r>
                      <a:r>
                        <a:rPr lang="en-US" sz="1100" dirty="0">
                          <a:latin typeface="Quattrocento Sans"/>
                          <a:ea typeface="Quattrocento Sans"/>
                          <a:cs typeface="Quattrocento Sans"/>
                          <a:sym typeface="Quattrocento Sans"/>
                        </a:rPr>
                        <a:t> 1 </a:t>
                      </a:r>
                      <a:r>
                        <a:rPr lang="en-US" sz="1100" dirty="0" err="1">
                          <a:latin typeface="Quattrocento Sans"/>
                          <a:ea typeface="Quattrocento Sans"/>
                          <a:cs typeface="Quattrocento Sans"/>
                          <a:sym typeface="Quattrocento Sans"/>
                        </a:rPr>
                        <a:t>đồ</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thị</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dày</a:t>
                      </a:r>
                      <a:endParaRPr lang="en-US" sz="1100" dirty="0">
                        <a:latin typeface="Quattrocento Sans"/>
                        <a:ea typeface="Quattrocento Sans"/>
                        <a:cs typeface="Quattrocento Sans"/>
                        <a:sym typeface="Quattrocento Sans"/>
                      </a:endParaRPr>
                    </a:p>
                    <a:p>
                      <a:pPr marL="0" lvl="0" indent="0" algn="l" rtl="0">
                        <a:spcBef>
                          <a:spcPts val="0"/>
                        </a:spcBef>
                        <a:spcAft>
                          <a:spcPts val="0"/>
                        </a:spcAft>
                        <a:buNone/>
                      </a:pPr>
                      <a:endParaRPr lang="en-US"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Với đồ thị</a:t>
                      </a:r>
                      <a:r>
                        <a:rPr lang="en-US" sz="1100" dirty="0">
                          <a:latin typeface="Quattrocento Sans"/>
                          <a:ea typeface="Quattrocento Sans"/>
                          <a:cs typeface="Quattrocento Sans"/>
                          <a:sym typeface="Quattrocento Sans"/>
                        </a:rPr>
                        <a:t> </a:t>
                      </a:r>
                      <a:r>
                        <a:rPr lang="vi-VN" sz="1100" dirty="0">
                          <a:latin typeface="Quattrocento Sans"/>
                          <a:ea typeface="Quattrocento Sans"/>
                          <a:cs typeface="Quattrocento Sans"/>
                          <a:sym typeface="Quattrocento Sans"/>
                        </a:rPr>
                        <a:t>thưa, sử dụng ô nhớ hiệu quả để lưu đồ thị</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Duyệt tất cả các cạnh khá là hiệu quả</a:t>
                      </a:r>
                    </a:p>
                    <a:p>
                      <a:pPr marL="285750" lvl="0" indent="-285750" algn="l" rtl="0">
                        <a:spcBef>
                          <a:spcPts val="0"/>
                        </a:spcBef>
                        <a:spcAft>
                          <a:spcPts val="0"/>
                        </a:spcAft>
                        <a:buFont typeface="Arial" panose="020B0604020202020204" pitchFamily="34" charset="0"/>
                        <a:buChar char="•"/>
                      </a:pPr>
                      <a:endParaRPr lang="vi-VN" sz="1100" dirty="0">
                        <a:latin typeface="Quattrocento Sans"/>
                        <a:ea typeface="Quattrocento Sans"/>
                        <a:cs typeface="Quattrocento Sans"/>
                        <a:sym typeface="Quattrocento Sans"/>
                      </a:endParaRPr>
                    </a:p>
                    <a:p>
                      <a:pPr marL="0" lvl="0" indent="0" algn="l" rtl="0">
                        <a:spcBef>
                          <a:spcPts val="0"/>
                        </a:spcBef>
                        <a:spcAft>
                          <a:spcPts val="0"/>
                        </a:spcAft>
                        <a:buNone/>
                      </a:pPr>
                      <a:endParaRPr lang="en-US"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Với đồ thị thưa, ta chỉ cần mất m (số</a:t>
                      </a:r>
                      <a:r>
                        <a:rPr lang="en-US" sz="1100" dirty="0">
                          <a:latin typeface="Quattrocento Sans"/>
                          <a:ea typeface="Quattrocento Sans"/>
                          <a:cs typeface="Quattrocento Sans"/>
                          <a:sym typeface="Quattrocento Sans"/>
                        </a:rPr>
                        <a:t> </a:t>
                      </a:r>
                      <a:r>
                        <a:rPr lang="vi-VN" sz="1100" dirty="0">
                          <a:latin typeface="Quattrocento Sans"/>
                          <a:ea typeface="Quattrocento Sans"/>
                          <a:cs typeface="Quattrocento Sans"/>
                          <a:sym typeface="Quattrocento Sans"/>
                        </a:rPr>
                        <a:t>lượng cạnh) ô nhớ để lưu đồ thị</a:t>
                      </a:r>
                    </a:p>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Duyệt tất cả các cạnh khá là hiệu</a:t>
                      </a:r>
                      <a:r>
                        <a:rPr lang="en-US" sz="1100" dirty="0">
                          <a:latin typeface="Quattrocento Sans"/>
                          <a:ea typeface="Quattrocento Sans"/>
                          <a:cs typeface="Quattrocento Sans"/>
                          <a:sym typeface="Quattrocento Sans"/>
                        </a:rPr>
                        <a:t> </a:t>
                      </a:r>
                      <a:r>
                        <a:rPr lang="vi-VN" sz="1100" dirty="0">
                          <a:latin typeface="Quattrocento Sans"/>
                          <a:ea typeface="Quattrocento Sans"/>
                          <a:cs typeface="Quattrocento Sans"/>
                          <a:sym typeface="Quattrocento Sans"/>
                        </a:rPr>
                        <a:t>quả</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vi-VN" sz="1100" dirty="0">
                          <a:latin typeface="Quattrocento Sans"/>
                          <a:ea typeface="Quattrocento Sans"/>
                          <a:cs typeface="Quattrocento Sans"/>
                          <a:sym typeface="Quattrocento Sans"/>
                        </a:rPr>
                        <a:t>Cấu trúc đơn giản</a:t>
                      </a:r>
                      <a:endParaRPr sz="1100" dirty="0">
                        <a:latin typeface="Quattrocento Sans"/>
                        <a:ea typeface="Quattrocento Sans"/>
                        <a:cs typeface="Quattrocento Sans"/>
                        <a:sym typeface="Quattrocento Sans"/>
                      </a:endParaRPr>
                    </a:p>
                  </a:txBody>
                  <a:tcPr marL="91425" marR="91425" marT="68575" marB="685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528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100" b="1" dirty="0">
                          <a:latin typeface="Lora"/>
                          <a:ea typeface="Lora"/>
                          <a:cs typeface="Lora"/>
                          <a:sym typeface="Lora"/>
                        </a:rPr>
                        <a:t>Nhược điểm</a:t>
                      </a:r>
                    </a:p>
                    <a:p>
                      <a:pPr marL="0" lvl="0" indent="0" algn="ctr" rtl="0">
                        <a:spcBef>
                          <a:spcPts val="0"/>
                        </a:spcBef>
                        <a:spcAft>
                          <a:spcPts val="0"/>
                        </a:spcAft>
                        <a:buNone/>
                      </a:pPr>
                      <a:endParaRPr sz="1100"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Tốn</a:t>
                      </a:r>
                      <a:r>
                        <a:rPr lang="en-US" sz="1100" dirty="0">
                          <a:latin typeface="Quattrocento Sans"/>
                          <a:ea typeface="Quattrocento Sans"/>
                          <a:cs typeface="Quattrocento Sans"/>
                          <a:sym typeface="Quattrocento Sans"/>
                        </a:rPr>
                        <a:t> O(v</a:t>
                      </a:r>
                      <a:r>
                        <a:rPr lang="en-US" sz="1100" baseline="30000" dirty="0">
                          <a:latin typeface="Quattrocento Sans"/>
                          <a:ea typeface="Quattrocento Sans"/>
                          <a:cs typeface="Quattrocento Sans"/>
                          <a:sym typeface="Quattrocento Sans"/>
                        </a:rPr>
                        <a:t>2</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thời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duyệt</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tất</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cả</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các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cạnh</a:t>
                      </a:r>
                      <a:endParaRPr lang="en-US" sz="1100" dirty="0">
                        <a:latin typeface="Quattrocento Sans"/>
                        <a:ea typeface="Quattrocento Sans"/>
                        <a:cs typeface="Quattrocento Sans"/>
                        <a:sym typeface="Quattrocento Sans"/>
                      </a:endParaRPr>
                    </a:p>
                    <a:p>
                      <a:pPr marL="171450" lvl="0" indent="-1714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Yêu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cầu</a:t>
                      </a:r>
                      <a:r>
                        <a:rPr lang="en-US" sz="1100" dirty="0">
                          <a:latin typeface="Quattrocento Sans"/>
                          <a:ea typeface="Quattrocento Sans"/>
                          <a:cs typeface="Quattrocento Sans"/>
                          <a:sym typeface="Quattrocento Sans"/>
                        </a:rPr>
                        <a:t> O(v</a:t>
                      </a:r>
                      <a:r>
                        <a:rPr lang="en-US" sz="1100" baseline="30000" dirty="0">
                          <a:latin typeface="Quattrocento Sans"/>
                          <a:ea typeface="Quattrocento Sans"/>
                          <a:cs typeface="Quattrocento Sans"/>
                          <a:sym typeface="Quattrocento Sans"/>
                        </a:rPr>
                        <a:t>2</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bộ</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nhớ</a:t>
                      </a:r>
                      <a:endParaRPr lang="en-US"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Kém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hiệu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quả</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đối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với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các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đồ</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thị</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dày</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Tốn</a:t>
                      </a:r>
                      <a:r>
                        <a:rPr lang="en-US" sz="1100" dirty="0">
                          <a:latin typeface="Quattrocento Sans"/>
                          <a:ea typeface="Quattrocento Sans"/>
                          <a:cs typeface="Quattrocento Sans"/>
                          <a:sym typeface="Quattrocento Sans"/>
                        </a:rPr>
                        <a:t> O(E) </a:t>
                      </a:r>
                      <a:r>
                        <a:rPr lang="en-US" sz="1100" dirty="0" err="1">
                          <a:latin typeface="Quattrocento Sans"/>
                          <a:ea typeface="Quattrocento Sans"/>
                          <a:cs typeface="Quattrocento Sans"/>
                          <a:sym typeface="Quattrocento Sans"/>
                        </a:rPr>
                        <a:t>thời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tìm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kiếm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cạnh</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endParaRPr sz="1100" dirty="0">
                        <a:latin typeface="Quattrocento Sans"/>
                        <a:ea typeface="Quattrocento Sans"/>
                        <a:cs typeface="Quattrocento Sans"/>
                        <a:sym typeface="Quattrocento Sans"/>
                      </a:endParaRPr>
                    </a:p>
                  </a:txBody>
                  <a:tcPr marL="91425" marR="91425" marT="68575" marB="6857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tcPr>
                </a:tc>
                <a:tc>
                  <a:txBody>
                    <a:bodyPr/>
                    <a:lstStyle/>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Kém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hiệu</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quả</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đối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với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các</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đồ</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thị</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dày</a:t>
                      </a:r>
                      <a:endParaRPr lang="en-US" sz="1100" dirty="0">
                        <a:latin typeface="Quattrocento Sans"/>
                        <a:ea typeface="Quattrocento Sans"/>
                        <a:cs typeface="Quattrocento Sans"/>
                        <a:sym typeface="Quattrocento Sans"/>
                      </a:endParaRPr>
                    </a:p>
                    <a:p>
                      <a:pPr marL="285750" lvl="0" indent="-285750" algn="l" rtl="0">
                        <a:spcBef>
                          <a:spcPts val="0"/>
                        </a:spcBef>
                        <a:spcAft>
                          <a:spcPts val="0"/>
                        </a:spcAft>
                        <a:buFont typeface="Arial" panose="020B0604020202020204" pitchFamily="34" charset="0"/>
                        <a:buChar char="•"/>
                      </a:pPr>
                      <a:r>
                        <a:rPr lang="en-US" sz="1100" dirty="0" err="1">
                          <a:latin typeface="Quattrocento Sans"/>
                          <a:ea typeface="Quattrocento Sans"/>
                          <a:cs typeface="Quattrocento Sans"/>
                          <a:sym typeface="Quattrocento Sans"/>
                        </a:rPr>
                        <a:t>Tốn</a:t>
                      </a:r>
                      <a:r>
                        <a:rPr lang="en-US" sz="1100" dirty="0">
                          <a:latin typeface="Quattrocento Sans"/>
                          <a:ea typeface="Quattrocento Sans"/>
                          <a:cs typeface="Quattrocento Sans"/>
                          <a:sym typeface="Quattrocento Sans"/>
                        </a:rPr>
                        <a:t> O(E) </a:t>
                      </a:r>
                      <a:r>
                        <a:rPr lang="en-US" sz="1100" dirty="0" err="1">
                          <a:latin typeface="Quattrocento Sans"/>
                          <a:ea typeface="Quattrocento Sans"/>
                          <a:cs typeface="Quattrocento Sans"/>
                          <a:sym typeface="Quattrocento Sans"/>
                        </a:rPr>
                        <a:t>thời</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gian</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để</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tìm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kiếm</a:t>
                      </a:r>
                      <a:r>
                        <a:rPr lang="en-US" sz="1100" dirty="0">
                          <a:latin typeface="Quattrocento Sans"/>
                          <a:ea typeface="Quattrocento Sans"/>
                          <a:cs typeface="Quattrocento Sans"/>
                          <a:sym typeface="Quattrocento Sans"/>
                        </a:rPr>
                        <a:t> </a:t>
                      </a:r>
                      <a:r>
                        <a:rPr lang="en-US" sz="1100" dirty="0" err="1">
                          <a:latin typeface="Quattrocento Sans"/>
                          <a:ea typeface="Quattrocento Sans"/>
                          <a:cs typeface="Quattrocento Sans"/>
                          <a:sym typeface="Quattrocento Sans"/>
                        </a:rPr>
                        <a:t>cạnh</a:t>
                      </a:r>
                      <a:endParaRPr lang="en-US" sz="1100" dirty="0">
                        <a:latin typeface="Quattrocento Sans"/>
                        <a:ea typeface="Quattrocento Sans"/>
                        <a:cs typeface="Quattrocento Sans"/>
                        <a:sym typeface="Quattrocento Sans"/>
                      </a:endParaRPr>
                    </a:p>
                    <a:p>
                      <a:pPr marL="0" lvl="0" indent="0" algn="ctr" rtl="0">
                        <a:spcBef>
                          <a:spcPts val="0"/>
                        </a:spcBef>
                        <a:spcAft>
                          <a:spcPts val="0"/>
                        </a:spcAft>
                        <a:buNone/>
                      </a:pPr>
                      <a:endParaRPr dirty="0">
                        <a:latin typeface="Quattrocento Sans"/>
                        <a:ea typeface="Quattrocento Sans"/>
                        <a:cs typeface="Quattrocento Sans"/>
                        <a:sym typeface="Quattrocento Sans"/>
                      </a:endParaRPr>
                    </a:p>
                  </a:txBody>
                  <a:tcPr marL="91425" marR="91425" marT="68575" marB="685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4202514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213993" y="2505653"/>
            <a:ext cx="3369944" cy="6953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DUYỆT ĐỒ THỊ </a:t>
            </a:r>
            <a:br>
              <a:rPr lang="en-US" dirty="0"/>
            </a:br>
            <a:r>
              <a:rPr lang="en-US" dirty="0"/>
              <a:t>(Graph Traversal)</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09650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658" name="Google Shape;658;p4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660" name="Google Shape;660;p45"/>
          <p:cNvSpPr txBox="1"/>
          <p:nvPr/>
        </p:nvSpPr>
        <p:spPr>
          <a:xfrm>
            <a:off x="831683"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Trương Văn Khải</a:t>
            </a:r>
            <a:br>
              <a:rPr lang="en">
                <a:latin typeface="Quattrocento Sans"/>
                <a:ea typeface="Quattrocento Sans"/>
                <a:cs typeface="Quattrocento Sans"/>
                <a:sym typeface="Quattrocento Sans"/>
              </a:rPr>
            </a:br>
            <a:r>
              <a:rPr lang="en" sz="1000">
                <a:solidFill>
                  <a:schemeClr val="dk2"/>
                </a:solidFill>
                <a:latin typeface="Quattrocento Sans"/>
                <a:ea typeface="Quattrocento Sans"/>
                <a:cs typeface="Quattrocento Sans"/>
                <a:sym typeface="Quattrocento Sans"/>
              </a:rPr>
              <a:t>21520274</a:t>
            </a:r>
            <a:endParaRPr sz="1000">
              <a:solidFill>
                <a:schemeClr val="dk2"/>
              </a:solidFill>
              <a:latin typeface="Quattrocento Sans"/>
              <a:ea typeface="Quattrocento Sans"/>
              <a:cs typeface="Quattrocento Sans"/>
              <a:sym typeface="Quattrocento Sans"/>
            </a:endParaRPr>
          </a:p>
          <a:p>
            <a:pPr marL="0" lvl="0" indent="0" algn="ctr" rtl="0">
              <a:spcBef>
                <a:spcPts val="400"/>
              </a:spcBef>
              <a:spcAft>
                <a:spcPts val="400"/>
              </a:spcAft>
              <a:buNone/>
            </a:pPr>
            <a:r>
              <a:rPr lang="en-US">
                <a:latin typeface="Quattrocento Sans"/>
                <a:ea typeface="Quattrocento Sans"/>
                <a:cs typeface="Quattrocento Sans"/>
                <a:sym typeface="Quattrocento Sans"/>
              </a:rPr>
              <a:t>Ăn phở</a:t>
            </a:r>
            <a:endParaRPr>
              <a:latin typeface="Quattrocento Sans"/>
              <a:ea typeface="Quattrocento Sans"/>
              <a:cs typeface="Quattrocento Sans"/>
              <a:sym typeface="Quattrocento Sans"/>
            </a:endParaRPr>
          </a:p>
        </p:txBody>
      </p:sp>
      <p:grpSp>
        <p:nvGrpSpPr>
          <p:cNvPr id="667" name="Google Shape;667;p45"/>
          <p:cNvGrpSpPr/>
          <p:nvPr/>
        </p:nvGrpSpPr>
        <p:grpSpPr>
          <a:xfrm>
            <a:off x="916458" y="1019750"/>
            <a:ext cx="214625" cy="214625"/>
            <a:chOff x="2594050" y="1631825"/>
            <a:chExt cx="439625" cy="439625"/>
          </a:xfrm>
        </p:grpSpPr>
        <p:sp>
          <p:nvSpPr>
            <p:cNvPr id="668" name="Google Shape;668;p4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Không có mô tả.">
            <a:extLst>
              <a:ext uri="{FF2B5EF4-FFF2-40B4-BE49-F238E27FC236}">
                <a16:creationId xmlns:a16="http://schemas.microsoft.com/office/drawing/2014/main" id="{F0594749-D1B5-2C60-A2E9-467B21177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104" y="1912538"/>
            <a:ext cx="1590357" cy="159035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60;p45">
            <a:extLst>
              <a:ext uri="{FF2B5EF4-FFF2-40B4-BE49-F238E27FC236}">
                <a16:creationId xmlns:a16="http://schemas.microsoft.com/office/drawing/2014/main" id="{EE4A7008-EAE0-4303-406E-C5274F5E1966}"/>
              </a:ext>
            </a:extLst>
          </p:cNvPr>
          <p:cNvSpPr txBox="1"/>
          <p:nvPr/>
        </p:nvSpPr>
        <p:spPr>
          <a:xfrm>
            <a:off x="3713165"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Hoàng Minh Hiếu</a:t>
            </a:r>
            <a:br>
              <a:rPr lang="en">
                <a:latin typeface="Quattrocento Sans"/>
                <a:ea typeface="Quattrocento Sans"/>
                <a:cs typeface="Quattrocento Sans"/>
                <a:sym typeface="Quattrocento Sans"/>
              </a:rPr>
            </a:br>
            <a:r>
              <a:rPr lang="en" sz="1000">
                <a:solidFill>
                  <a:schemeClr val="dk2"/>
                </a:solidFill>
                <a:latin typeface="Quattrocento Sans"/>
                <a:ea typeface="Quattrocento Sans"/>
                <a:cs typeface="Quattrocento Sans"/>
                <a:sym typeface="Quattrocento Sans"/>
              </a:rPr>
              <a:t>21520232</a:t>
            </a:r>
            <a:endParaRPr sz="1000">
              <a:solidFill>
                <a:schemeClr val="dk2"/>
              </a:solidFill>
              <a:latin typeface="Quattrocento Sans"/>
              <a:ea typeface="Quattrocento Sans"/>
              <a:cs typeface="Quattrocento Sans"/>
              <a:sym typeface="Quattrocento Sans"/>
            </a:endParaRPr>
          </a:p>
          <a:p>
            <a:pPr marL="0" lvl="0" indent="0" algn="ctr" rtl="0">
              <a:spcBef>
                <a:spcPts val="400"/>
              </a:spcBef>
              <a:spcAft>
                <a:spcPts val="400"/>
              </a:spcAft>
              <a:buNone/>
            </a:pPr>
            <a:r>
              <a:rPr lang="en-US">
                <a:latin typeface="Quattrocento Sans"/>
                <a:ea typeface="Quattrocento Sans"/>
                <a:cs typeface="Quattrocento Sans"/>
                <a:sym typeface="Quattrocento Sans"/>
              </a:rPr>
              <a:t>Cho đời</a:t>
            </a:r>
            <a:endParaRPr>
              <a:latin typeface="Quattrocento Sans"/>
              <a:ea typeface="Quattrocento Sans"/>
              <a:cs typeface="Quattrocento Sans"/>
              <a:sym typeface="Quattrocento Sans"/>
            </a:endParaRPr>
          </a:p>
        </p:txBody>
      </p:sp>
      <p:pic>
        <p:nvPicPr>
          <p:cNvPr id="1030" name="Picture 6" descr="Không có mô tả.">
            <a:extLst>
              <a:ext uri="{FF2B5EF4-FFF2-40B4-BE49-F238E27FC236}">
                <a16:creationId xmlns:a16="http://schemas.microsoft.com/office/drawing/2014/main" id="{6305059A-CF35-83B1-AC2C-37D0A8A31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586" y="1946168"/>
            <a:ext cx="1590357" cy="159035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60;p45">
            <a:extLst>
              <a:ext uri="{FF2B5EF4-FFF2-40B4-BE49-F238E27FC236}">
                <a16:creationId xmlns:a16="http://schemas.microsoft.com/office/drawing/2014/main" id="{94CA8BBE-7260-575C-F999-3345F978B499}"/>
              </a:ext>
            </a:extLst>
          </p:cNvPr>
          <p:cNvSpPr txBox="1"/>
          <p:nvPr/>
        </p:nvSpPr>
        <p:spPr>
          <a:xfrm>
            <a:off x="6645225" y="350289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Quattrocento Sans"/>
                <a:ea typeface="Quattrocento Sans"/>
                <a:cs typeface="Quattrocento Sans"/>
                <a:sym typeface="Quattrocento Sans"/>
              </a:rPr>
              <a:t>Ngô Phúc Danh</a:t>
            </a:r>
            <a:br>
              <a:rPr lang="en">
                <a:latin typeface="Quattrocento Sans"/>
                <a:ea typeface="Quattrocento Sans"/>
                <a:cs typeface="Quattrocento Sans"/>
                <a:sym typeface="Quattrocento Sans"/>
              </a:rPr>
            </a:br>
            <a:r>
              <a:rPr lang="en" sz="1000">
                <a:solidFill>
                  <a:schemeClr val="dk2"/>
                </a:solidFill>
                <a:latin typeface="Quattrocento Sans"/>
                <a:ea typeface="Quattrocento Sans"/>
                <a:cs typeface="Quattrocento Sans"/>
                <a:sym typeface="Quattrocento Sans"/>
              </a:rPr>
              <a:t>21521924</a:t>
            </a:r>
            <a:endParaRPr sz="1000">
              <a:solidFill>
                <a:schemeClr val="dk2"/>
              </a:solidFill>
              <a:latin typeface="Quattrocento Sans"/>
              <a:ea typeface="Quattrocento Sans"/>
              <a:cs typeface="Quattrocento Sans"/>
              <a:sym typeface="Quattrocento Sans"/>
            </a:endParaRPr>
          </a:p>
          <a:p>
            <a:pPr marL="0" lvl="0" indent="0" algn="ctr" rtl="0">
              <a:spcBef>
                <a:spcPts val="400"/>
              </a:spcBef>
              <a:spcAft>
                <a:spcPts val="400"/>
              </a:spcAft>
              <a:buNone/>
            </a:pPr>
            <a:r>
              <a:rPr lang="en-US">
                <a:latin typeface="Quattrocento Sans"/>
                <a:ea typeface="Quattrocento Sans"/>
                <a:cs typeface="Quattrocento Sans"/>
                <a:sym typeface="Quattrocento Sans"/>
              </a:rPr>
              <a:t>Niềm nở</a:t>
            </a:r>
            <a:endParaRPr>
              <a:latin typeface="Quattrocento Sans"/>
              <a:ea typeface="Quattrocento Sans"/>
              <a:cs typeface="Quattrocento Sans"/>
              <a:sym typeface="Quattrocento Sans"/>
            </a:endParaRPr>
          </a:p>
        </p:txBody>
      </p:sp>
      <p:pic>
        <p:nvPicPr>
          <p:cNvPr id="8" name="Picture 7">
            <a:extLst>
              <a:ext uri="{FF2B5EF4-FFF2-40B4-BE49-F238E27FC236}">
                <a16:creationId xmlns:a16="http://schemas.microsoft.com/office/drawing/2014/main" id="{70086E37-856F-1779-9638-07BF3B08F8E5}"/>
              </a:ext>
            </a:extLst>
          </p:cNvPr>
          <p:cNvPicPr>
            <a:picLocks noChangeAspect="1"/>
          </p:cNvPicPr>
          <p:nvPr/>
        </p:nvPicPr>
        <p:blipFill>
          <a:blip r:embed="rId5"/>
          <a:stretch>
            <a:fillRect/>
          </a:stretch>
        </p:blipFill>
        <p:spPr>
          <a:xfrm>
            <a:off x="6645225" y="1893488"/>
            <a:ext cx="1539779" cy="160970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p>
          <a:p>
            <a:pPr marL="0" lvl="0" indent="0" algn="just" rtl="0">
              <a:spcBef>
                <a:spcPts val="0"/>
              </a:spcBef>
              <a:spcAft>
                <a:spcPts val="0"/>
              </a:spcAft>
              <a:buClr>
                <a:schemeClr val="dk1"/>
              </a:buClr>
              <a:buSzPts val="1100"/>
              <a:buFont typeface="Arial"/>
              <a:buNone/>
            </a:pPr>
            <a:r>
              <a:rPr lang="en-US" sz="2000" dirty="0" err="1"/>
              <a:t>Bắt</a:t>
            </a:r>
            <a:r>
              <a:rPr lang="en-US" sz="2000" dirty="0"/>
              <a:t> </a:t>
            </a:r>
            <a:r>
              <a:rPr lang="en-US" sz="2000" dirty="0" err="1"/>
              <a:t>đầu</a:t>
            </a:r>
            <a:r>
              <a:rPr lang="en-US" sz="2000" dirty="0"/>
              <a:t> </a:t>
            </a:r>
            <a:r>
              <a:rPr lang="en-US" sz="2000" dirty="0" err="1"/>
              <a:t>từ</a:t>
            </a:r>
            <a:r>
              <a:rPr lang="en-US" sz="2000" dirty="0"/>
              <a:t> 1 </a:t>
            </a:r>
            <a:r>
              <a:rPr lang="en-US" sz="2000" dirty="0" err="1"/>
              <a:t>đỉnh</a:t>
            </a:r>
            <a:r>
              <a:rPr lang="en-US" sz="2000" dirty="0"/>
              <a:t> </a:t>
            </a:r>
            <a:r>
              <a:rPr lang="en-US" sz="2000" dirty="0" err="1"/>
              <a:t>tùy</a:t>
            </a:r>
            <a:r>
              <a:rPr lang="en-US" sz="2000" dirty="0"/>
              <a:t> ý (</a:t>
            </a:r>
            <a:r>
              <a:rPr lang="en-US" sz="2000" dirty="0" err="1"/>
              <a:t>trong</a:t>
            </a:r>
            <a:r>
              <a:rPr lang="en-US" sz="2000" dirty="0"/>
              <a:t> </a:t>
            </a:r>
            <a:r>
              <a:rPr lang="en-US" sz="2000" dirty="0" err="1"/>
              <a:t>trường</a:t>
            </a:r>
            <a:r>
              <a:rPr lang="en-US" sz="2000" dirty="0"/>
              <a:t> </a:t>
            </a:r>
            <a:r>
              <a:rPr lang="en-US" sz="2000" dirty="0" err="1"/>
              <a:t>hợp</a:t>
            </a:r>
            <a:r>
              <a:rPr lang="en-US" sz="2000" dirty="0"/>
              <a:t> </a:t>
            </a:r>
            <a:r>
              <a:rPr lang="en-US" sz="2000" dirty="0" err="1"/>
              <a:t>đồ</a:t>
            </a:r>
            <a:r>
              <a:rPr lang="en-US" sz="2000" dirty="0"/>
              <a:t> </a:t>
            </a:r>
            <a:r>
              <a:rPr lang="en-US" sz="2000" dirty="0" err="1"/>
              <a:t>thị</a:t>
            </a:r>
            <a:r>
              <a:rPr lang="en-US" sz="2000" dirty="0"/>
              <a:t>) </a:t>
            </a:r>
            <a:r>
              <a:rPr lang="en-US" sz="2000" dirty="0" err="1"/>
              <a:t>hoặc</a:t>
            </a:r>
            <a:r>
              <a:rPr lang="en-US" sz="2000" dirty="0"/>
              <a:t> </a:t>
            </a:r>
            <a:r>
              <a:rPr lang="en-US" sz="2000" dirty="0" err="1"/>
              <a:t>đỉnh</a:t>
            </a:r>
            <a:r>
              <a:rPr lang="en-US" sz="2000" dirty="0"/>
              <a:t> </a:t>
            </a:r>
            <a:r>
              <a:rPr lang="en-US" sz="2000" dirty="0" err="1"/>
              <a:t>gốc</a:t>
            </a:r>
            <a:r>
              <a:rPr lang="en-US" sz="2000" dirty="0"/>
              <a:t> (</a:t>
            </a:r>
            <a:r>
              <a:rPr lang="en-US" sz="2000" dirty="0" err="1"/>
              <a:t>trong</a:t>
            </a:r>
            <a:r>
              <a:rPr lang="en-US" sz="2000" dirty="0"/>
              <a:t> </a:t>
            </a:r>
            <a:r>
              <a:rPr lang="en-US" sz="2000" dirty="0" err="1"/>
              <a:t>trường</a:t>
            </a:r>
            <a:r>
              <a:rPr lang="en-US" sz="2000" dirty="0"/>
              <a:t> </a:t>
            </a:r>
            <a:r>
              <a:rPr lang="en-US" sz="2000" dirty="0" err="1"/>
              <a:t>hợ</a:t>
            </a:r>
            <a:r>
              <a:rPr lang="en-US" dirty="0" err="1"/>
              <a:t>p</a:t>
            </a:r>
            <a:r>
              <a:rPr lang="en-US" dirty="0"/>
              <a:t> </a:t>
            </a:r>
            <a:r>
              <a:rPr lang="en-US" dirty="0" err="1"/>
              <a:t>cây</a:t>
            </a:r>
            <a:r>
              <a:rPr lang="en-US" dirty="0"/>
              <a:t>) </a:t>
            </a:r>
            <a:r>
              <a:rPr lang="en-US" dirty="0" err="1"/>
              <a:t>và</a:t>
            </a:r>
            <a:r>
              <a:rPr lang="en-US" dirty="0"/>
              <a:t> </a:t>
            </a:r>
            <a:r>
              <a:rPr lang="en-US" dirty="0" err="1"/>
              <a:t>duyệt</a:t>
            </a:r>
            <a:r>
              <a:rPr lang="en-US" dirty="0"/>
              <a:t> </a:t>
            </a:r>
            <a:r>
              <a:rPr lang="en-US" dirty="0" err="1"/>
              <a:t>một</a:t>
            </a:r>
            <a:r>
              <a:rPr lang="en-US" dirty="0"/>
              <a:t> </a:t>
            </a:r>
            <a:r>
              <a:rPr lang="en-US" dirty="0" err="1"/>
              <a:t>nhánh</a:t>
            </a:r>
            <a:r>
              <a:rPr lang="en-US" dirty="0"/>
              <a:t> </a:t>
            </a:r>
            <a:r>
              <a:rPr lang="en-US" dirty="0" err="1"/>
              <a:t>xa</a:t>
            </a:r>
            <a:r>
              <a:rPr lang="en-US" dirty="0"/>
              <a:t> </a:t>
            </a:r>
            <a:r>
              <a:rPr lang="en-US" dirty="0" err="1"/>
              <a:t>nhất</a:t>
            </a:r>
            <a:r>
              <a:rPr lang="en-US" dirty="0"/>
              <a:t> </a:t>
            </a:r>
            <a:r>
              <a:rPr lang="en-US" dirty="0" err="1"/>
              <a:t>có</a:t>
            </a:r>
            <a:r>
              <a:rPr lang="en-US" dirty="0"/>
              <a:t> </a:t>
            </a:r>
            <a:r>
              <a:rPr lang="en-US" dirty="0" err="1"/>
              <a:t>thể</a:t>
            </a:r>
            <a:r>
              <a:rPr lang="en-US" dirty="0"/>
              <a:t> </a:t>
            </a:r>
            <a:r>
              <a:rPr lang="en-US" dirty="0" err="1"/>
              <a:t>trước</a:t>
            </a:r>
            <a:r>
              <a:rPr lang="en-US" dirty="0"/>
              <a:t> </a:t>
            </a:r>
            <a:r>
              <a:rPr lang="en-US" dirty="0" err="1"/>
              <a:t>khi</a:t>
            </a:r>
            <a:r>
              <a:rPr lang="en-US" dirty="0"/>
              <a:t> quay </a:t>
            </a:r>
            <a:r>
              <a:rPr lang="en-US" dirty="0" err="1"/>
              <a:t>lui</a:t>
            </a:r>
            <a:r>
              <a:rPr lang="en-US" dirty="0"/>
              <a:t> </a:t>
            </a:r>
            <a:r>
              <a:rPr lang="en-US" dirty="0" err="1"/>
              <a:t>về</a:t>
            </a:r>
            <a:r>
              <a:rPr lang="en-US" dirty="0"/>
              <a:t> </a:t>
            </a:r>
            <a:r>
              <a:rPr lang="en-US" dirty="0" err="1"/>
              <a:t>đỉnh</a:t>
            </a:r>
            <a:r>
              <a:rPr lang="en-US" dirty="0"/>
              <a:t> </a:t>
            </a:r>
            <a:r>
              <a:rPr lang="en-US" dirty="0" err="1"/>
              <a:t>trước</a:t>
            </a:r>
            <a:r>
              <a:rPr lang="en-US" dirty="0"/>
              <a:t> </a:t>
            </a:r>
            <a:r>
              <a:rPr lang="en-US" dirty="0" err="1"/>
              <a:t>đó</a:t>
            </a:r>
            <a:endParaRPr lang="en-US" sz="2000" dirty="0"/>
          </a:p>
          <a:p>
            <a:pPr marL="0" indent="0">
              <a:buNone/>
            </a:pPr>
            <a:endParaRPr dirty="0"/>
          </a:p>
        </p:txBody>
      </p:sp>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Depth-First Traversal</a:t>
            </a:r>
            <a:endParaRPr dirty="0"/>
          </a:p>
        </p:txBody>
      </p:sp>
      <p:sp>
        <p:nvSpPr>
          <p:cNvPr id="159" name="Google Shape;159;p19"/>
          <p:cNvSpPr txBox="1">
            <a:spLocks noGrp="1"/>
          </p:cNvSpPr>
          <p:nvPr>
            <p:ph type="body" idx="2"/>
          </p:nvPr>
        </p:nvSpPr>
        <p:spPr>
          <a:xfrm>
            <a:off x="5117827" y="1518851"/>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highlight>
                  <a:schemeClr val="accent1"/>
                </a:highlight>
              </a:rPr>
              <a:t>Lưu ý </a:t>
            </a:r>
          </a:p>
          <a:p>
            <a:pPr marL="342900" indent="-342900" algn="just"/>
            <a:r>
              <a:rPr lang="en-US" dirty="0" err="1"/>
              <a:t>Nếu</a:t>
            </a:r>
            <a:r>
              <a:rPr lang="en-US" dirty="0"/>
              <a:t> </a:t>
            </a:r>
            <a:r>
              <a:rPr lang="en-US" dirty="0" err="1"/>
              <a:t>gặp</a:t>
            </a:r>
            <a:r>
              <a:rPr lang="en-US" dirty="0"/>
              <a:t> </a:t>
            </a:r>
            <a:r>
              <a:rPr lang="en-US" dirty="0" err="1"/>
              <a:t>đường</a:t>
            </a:r>
            <a:r>
              <a:rPr lang="en-US" dirty="0"/>
              <a:t> </a:t>
            </a:r>
            <a:r>
              <a:rPr lang="en-US" dirty="0" err="1"/>
              <a:t>đi</a:t>
            </a:r>
            <a:r>
              <a:rPr lang="en-US" dirty="0"/>
              <a:t> </a:t>
            </a:r>
            <a:r>
              <a:rPr lang="en-US" dirty="0" err="1"/>
              <a:t>khác</a:t>
            </a:r>
            <a:r>
              <a:rPr lang="en-US" dirty="0"/>
              <a:t> </a:t>
            </a:r>
            <a:r>
              <a:rPr lang="en-US" dirty="0" err="1"/>
              <a:t>thì</a:t>
            </a:r>
            <a:r>
              <a:rPr lang="en-US" dirty="0"/>
              <a:t> </a:t>
            </a:r>
            <a:r>
              <a:rPr lang="en-US" dirty="0" err="1"/>
              <a:t>đi</a:t>
            </a:r>
            <a:r>
              <a:rPr lang="en-US" dirty="0"/>
              <a:t> </a:t>
            </a:r>
            <a:r>
              <a:rPr lang="en-US" dirty="0" err="1"/>
              <a:t>cho</a:t>
            </a:r>
            <a:r>
              <a:rPr lang="en-US" dirty="0"/>
              <a:t> </a:t>
            </a:r>
            <a:r>
              <a:rPr lang="en-US" dirty="0" err="1"/>
              <a:t>đến</a:t>
            </a:r>
            <a:r>
              <a:rPr lang="en-US" dirty="0"/>
              <a:t> </a:t>
            </a:r>
            <a:r>
              <a:rPr lang="en-US" dirty="0" err="1"/>
              <a:t>không</a:t>
            </a:r>
            <a:r>
              <a:rPr lang="en-US" dirty="0"/>
              <a:t> </a:t>
            </a:r>
            <a:r>
              <a:rPr lang="en-US" dirty="0" err="1"/>
              <a:t>đi</a:t>
            </a:r>
            <a:r>
              <a:rPr lang="en-US" dirty="0"/>
              <a:t> </a:t>
            </a:r>
            <a:r>
              <a:rPr lang="en-US" dirty="0" err="1"/>
              <a:t>được</a:t>
            </a:r>
            <a:r>
              <a:rPr lang="en-US" dirty="0"/>
              <a:t>  </a:t>
            </a:r>
            <a:r>
              <a:rPr lang="en-US" dirty="0" err="1"/>
              <a:t>nữa</a:t>
            </a:r>
            <a:endParaRPr lang="en-US" dirty="0"/>
          </a:p>
          <a:p>
            <a:pPr marL="342900" indent="-342900" algn="just"/>
            <a:r>
              <a:rPr lang="en-US" sz="2000" dirty="0" err="1"/>
              <a:t>Nếu</a:t>
            </a:r>
            <a:r>
              <a:rPr lang="en-US" sz="2000" dirty="0"/>
              <a:t> </a:t>
            </a:r>
            <a:r>
              <a:rPr lang="en-US" sz="2000" dirty="0" err="1"/>
              <a:t>kh</a:t>
            </a:r>
            <a:r>
              <a:rPr lang="en-US" dirty="0" err="1"/>
              <a:t>ông</a:t>
            </a:r>
            <a:r>
              <a:rPr lang="en-US" dirty="0"/>
              <a:t> </a:t>
            </a:r>
            <a:r>
              <a:rPr lang="en-US" dirty="0" err="1"/>
              <a:t>tìm</a:t>
            </a:r>
            <a:r>
              <a:rPr lang="en-US" dirty="0"/>
              <a:t> ra </a:t>
            </a:r>
            <a:r>
              <a:rPr lang="en-US" dirty="0" err="1"/>
              <a:t>đường</a:t>
            </a:r>
            <a:r>
              <a:rPr lang="en-US" dirty="0"/>
              <a:t> </a:t>
            </a:r>
            <a:r>
              <a:rPr lang="en-US" dirty="0" err="1"/>
              <a:t>đi</a:t>
            </a:r>
            <a:r>
              <a:rPr lang="en-US" dirty="0"/>
              <a:t> </a:t>
            </a:r>
            <a:r>
              <a:rPr lang="en-US" dirty="0" err="1"/>
              <a:t>nào</a:t>
            </a:r>
            <a:r>
              <a:rPr lang="en-US" dirty="0"/>
              <a:t> </a:t>
            </a:r>
            <a:r>
              <a:rPr lang="en-US" dirty="0" err="1"/>
              <a:t>khác</a:t>
            </a:r>
            <a:r>
              <a:rPr lang="en-US" dirty="0"/>
              <a:t> </a:t>
            </a:r>
            <a:r>
              <a:rPr lang="en-US" dirty="0" err="1"/>
              <a:t>thì</a:t>
            </a:r>
            <a:r>
              <a:rPr lang="en-US" dirty="0"/>
              <a:t> </a:t>
            </a:r>
            <a:r>
              <a:rPr lang="en-US" dirty="0" err="1"/>
              <a:t>ngừng</a:t>
            </a:r>
            <a:r>
              <a:rPr lang="en-US" dirty="0"/>
              <a:t> </a:t>
            </a:r>
            <a:r>
              <a:rPr lang="en-US" dirty="0" err="1"/>
              <a:t>tìm</a:t>
            </a:r>
            <a:r>
              <a:rPr lang="en-US" dirty="0"/>
              <a:t> </a:t>
            </a:r>
            <a:r>
              <a:rPr lang="en-US" dirty="0" err="1"/>
              <a:t>kiếm</a:t>
            </a:r>
            <a:endParaRPr lang="en-US" sz="2000" dirty="0"/>
          </a:p>
          <a:p>
            <a:pPr marL="342900" indent="-342900"/>
            <a:endParaRPr lang="en" dirty="0">
              <a:highlight>
                <a:schemeClr val="accent1"/>
              </a:highlight>
            </a:endParaRPr>
          </a:p>
          <a:p>
            <a:pPr marL="0" indent="0">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06038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Depth-First Traversal</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5" name="TextBox 4">
            <a:extLst>
              <a:ext uri="{FF2B5EF4-FFF2-40B4-BE49-F238E27FC236}">
                <a16:creationId xmlns:a16="http://schemas.microsoft.com/office/drawing/2014/main" id="{6619EA37-A64E-420E-9427-DE2FF0880D1E}"/>
              </a:ext>
            </a:extLst>
          </p:cNvPr>
          <p:cNvSpPr txBox="1"/>
          <p:nvPr/>
        </p:nvSpPr>
        <p:spPr>
          <a:xfrm>
            <a:off x="748551" y="1506298"/>
            <a:ext cx="7646897" cy="2130904"/>
          </a:xfrm>
          <a:prstGeom prst="rect">
            <a:avLst/>
          </a:prstGeom>
        </p:spPr>
        <p:txBody>
          <a:bodyPr lIns="0" tIns="0" rIns="0" bIns="0" rtlCol="0" anchor="t">
            <a:spAutoFit/>
          </a:bodyPr>
          <a:lstStyle/>
          <a:p>
            <a:pPr>
              <a:lnSpc>
                <a:spcPts val="2100"/>
              </a:lnSpc>
            </a:pPr>
            <a:r>
              <a:rPr lang="en-US" sz="1500" dirty="0">
                <a:solidFill>
                  <a:srgbClr val="504C44"/>
                </a:solidFill>
                <a:latin typeface="Inter"/>
              </a:rPr>
              <a:t>B1. </a:t>
            </a:r>
            <a:r>
              <a:rPr lang="en-US" sz="1500" dirty="0" err="1">
                <a:solidFill>
                  <a:srgbClr val="504C44"/>
                </a:solidFill>
                <a:latin typeface="Inter"/>
              </a:rPr>
              <a:t>Chọn</a:t>
            </a:r>
            <a:r>
              <a:rPr lang="en-US" sz="1500" dirty="0">
                <a:solidFill>
                  <a:srgbClr val="504C44"/>
                </a:solidFill>
                <a:latin typeface="Inter"/>
              </a:rPr>
              <a:t> </a:t>
            </a:r>
            <a:r>
              <a:rPr lang="en-US" sz="1500" dirty="0" err="1">
                <a:solidFill>
                  <a:srgbClr val="504C44"/>
                </a:solidFill>
                <a:latin typeface="Inter"/>
              </a:rPr>
              <a:t>đỉnh</a:t>
            </a:r>
            <a:r>
              <a:rPr lang="en-US" sz="1500" dirty="0">
                <a:solidFill>
                  <a:srgbClr val="504C44"/>
                </a:solidFill>
                <a:latin typeface="Inter"/>
              </a:rPr>
              <a:t> </a:t>
            </a:r>
            <a:r>
              <a:rPr lang="en-US" sz="1500" dirty="0" err="1">
                <a:solidFill>
                  <a:srgbClr val="504C44"/>
                </a:solidFill>
                <a:latin typeface="Inter"/>
              </a:rPr>
              <a:t>bắt</a:t>
            </a:r>
            <a:r>
              <a:rPr lang="en-US" sz="1500" dirty="0">
                <a:solidFill>
                  <a:srgbClr val="504C44"/>
                </a:solidFill>
                <a:latin typeface="Inter"/>
              </a:rPr>
              <a:t> </a:t>
            </a:r>
            <a:r>
              <a:rPr lang="en-US" sz="1500" dirty="0" err="1">
                <a:solidFill>
                  <a:srgbClr val="504C44"/>
                </a:solidFill>
                <a:latin typeface="Inter"/>
              </a:rPr>
              <a:t>đầu</a:t>
            </a:r>
            <a:r>
              <a:rPr lang="en-US" sz="1500" dirty="0">
                <a:solidFill>
                  <a:srgbClr val="504C44"/>
                </a:solidFill>
                <a:latin typeface="Inter"/>
              </a:rPr>
              <a:t> </a:t>
            </a:r>
            <a:r>
              <a:rPr lang="en-US" sz="1500" dirty="0" err="1">
                <a:solidFill>
                  <a:srgbClr val="504C44"/>
                </a:solidFill>
                <a:latin typeface="Inter"/>
              </a:rPr>
              <a:t>là</a:t>
            </a:r>
            <a:r>
              <a:rPr lang="en-US" sz="1500" dirty="0">
                <a:solidFill>
                  <a:srgbClr val="504C44"/>
                </a:solidFill>
                <a:latin typeface="Inter"/>
              </a:rPr>
              <a:t> s</a:t>
            </a:r>
          </a:p>
          <a:p>
            <a:pPr>
              <a:lnSpc>
                <a:spcPts val="2100"/>
              </a:lnSpc>
            </a:pPr>
            <a:r>
              <a:rPr lang="en-US" sz="1500" dirty="0">
                <a:solidFill>
                  <a:srgbClr val="504C44"/>
                </a:solidFill>
                <a:latin typeface="Inter"/>
              </a:rPr>
              <a:t>B2. </a:t>
            </a:r>
            <a:r>
              <a:rPr lang="en-US" sz="1500" dirty="0" err="1">
                <a:solidFill>
                  <a:srgbClr val="504C44"/>
                </a:solidFill>
                <a:latin typeface="Inter"/>
              </a:rPr>
              <a:t>Thêm</a:t>
            </a:r>
            <a:r>
              <a:rPr lang="en-US" sz="1500" dirty="0">
                <a:solidFill>
                  <a:srgbClr val="504C44"/>
                </a:solidFill>
                <a:latin typeface="Inter"/>
              </a:rPr>
              <a:t> </a:t>
            </a:r>
            <a:r>
              <a:rPr lang="en-US" sz="1500" dirty="0" err="1">
                <a:solidFill>
                  <a:srgbClr val="504C44"/>
                </a:solidFill>
                <a:latin typeface="Inter"/>
              </a:rPr>
              <a:t>đỉnh</a:t>
            </a:r>
            <a:r>
              <a:rPr lang="en-US" sz="1500" dirty="0">
                <a:solidFill>
                  <a:srgbClr val="504C44"/>
                </a:solidFill>
                <a:latin typeface="Inter"/>
              </a:rPr>
              <a:t> </a:t>
            </a:r>
            <a:r>
              <a:rPr lang="en-US" sz="1500" dirty="0" err="1">
                <a:solidFill>
                  <a:srgbClr val="504C44"/>
                </a:solidFill>
                <a:latin typeface="Inter"/>
              </a:rPr>
              <a:t>bắt</a:t>
            </a:r>
            <a:r>
              <a:rPr lang="en-US" sz="1500" dirty="0">
                <a:solidFill>
                  <a:srgbClr val="504C44"/>
                </a:solidFill>
                <a:latin typeface="Inter"/>
              </a:rPr>
              <a:t> </a:t>
            </a:r>
            <a:r>
              <a:rPr lang="en-US" sz="1500" dirty="0" err="1">
                <a:solidFill>
                  <a:srgbClr val="504C44"/>
                </a:solidFill>
                <a:latin typeface="Inter"/>
              </a:rPr>
              <a:t>đầu</a:t>
            </a:r>
            <a:r>
              <a:rPr lang="en-US" sz="1500" dirty="0">
                <a:solidFill>
                  <a:srgbClr val="504C44"/>
                </a:solidFill>
                <a:latin typeface="Inter"/>
              </a:rPr>
              <a:t> </a:t>
            </a:r>
            <a:r>
              <a:rPr lang="en-US" sz="1500" dirty="0" err="1">
                <a:solidFill>
                  <a:srgbClr val="504C44"/>
                </a:solidFill>
                <a:latin typeface="Inter"/>
              </a:rPr>
              <a:t>vào</a:t>
            </a:r>
            <a:r>
              <a:rPr lang="en-US" sz="1500" dirty="0">
                <a:solidFill>
                  <a:srgbClr val="504C44"/>
                </a:solidFill>
                <a:latin typeface="Inter"/>
              </a:rPr>
              <a:t> waiting</a:t>
            </a:r>
          </a:p>
          <a:p>
            <a:pPr>
              <a:lnSpc>
                <a:spcPts val="2100"/>
              </a:lnSpc>
            </a:pPr>
            <a:r>
              <a:rPr lang="en-US" sz="1500" dirty="0">
                <a:solidFill>
                  <a:srgbClr val="504C44"/>
                </a:solidFill>
                <a:latin typeface="Inter"/>
              </a:rPr>
              <a:t>B3. Khi </a:t>
            </a:r>
            <a:r>
              <a:rPr lang="en-US" sz="1500" dirty="0" err="1">
                <a:solidFill>
                  <a:srgbClr val="504C44"/>
                </a:solidFill>
                <a:latin typeface="Inter"/>
              </a:rPr>
              <a:t>còn</a:t>
            </a:r>
            <a:r>
              <a:rPr lang="en-US" sz="1500" dirty="0">
                <a:solidFill>
                  <a:srgbClr val="504C44"/>
                </a:solidFill>
                <a:latin typeface="Inter Bold"/>
              </a:rPr>
              <a:t> </a:t>
            </a:r>
            <a:r>
              <a:rPr lang="en-US" sz="1500" dirty="0" err="1">
                <a:solidFill>
                  <a:srgbClr val="504C44"/>
                </a:solidFill>
                <a:latin typeface="Inter Bold"/>
              </a:rPr>
              <a:t>đỉnh</a:t>
            </a:r>
            <a:r>
              <a:rPr lang="en-US" sz="1500" dirty="0">
                <a:solidFill>
                  <a:srgbClr val="504C44"/>
                </a:solidFill>
                <a:latin typeface="Inter Bold"/>
              </a:rPr>
              <a:t> </a:t>
            </a:r>
            <a:r>
              <a:rPr lang="en-US" sz="1500" dirty="0" err="1">
                <a:solidFill>
                  <a:srgbClr val="504C44"/>
                </a:solidFill>
                <a:latin typeface="Inter Bold"/>
              </a:rPr>
              <a:t>chưa</a:t>
            </a:r>
            <a:r>
              <a:rPr lang="en-US" sz="1500" dirty="0">
                <a:solidFill>
                  <a:srgbClr val="504C44"/>
                </a:solidFill>
                <a:latin typeface="Inter Bold"/>
              </a:rPr>
              <a:t> </a:t>
            </a:r>
            <a:r>
              <a:rPr lang="en-US" sz="1500" dirty="0" err="1">
                <a:solidFill>
                  <a:srgbClr val="504C44"/>
                </a:solidFill>
                <a:latin typeface="Inter Bold"/>
              </a:rPr>
              <a:t>duyệt</a:t>
            </a:r>
            <a:endParaRPr lang="en-US" sz="1500" dirty="0">
              <a:solidFill>
                <a:srgbClr val="504C44"/>
              </a:solidFill>
              <a:latin typeface="Inter Bold"/>
            </a:endParaRPr>
          </a:p>
          <a:p>
            <a:pPr>
              <a:lnSpc>
                <a:spcPts val="2100"/>
              </a:lnSpc>
            </a:pPr>
            <a:r>
              <a:rPr lang="en-US" sz="1500" dirty="0">
                <a:solidFill>
                  <a:srgbClr val="504C44"/>
                </a:solidFill>
                <a:latin typeface="Inter Bold"/>
              </a:rPr>
              <a:t>              </a:t>
            </a:r>
            <a:r>
              <a:rPr lang="en-US" sz="1500" dirty="0">
                <a:solidFill>
                  <a:srgbClr val="504C44"/>
                </a:solidFill>
                <a:latin typeface="Inter"/>
              </a:rPr>
              <a:t>3.1 </a:t>
            </a:r>
            <a:r>
              <a:rPr lang="en-US" sz="1500" dirty="0">
                <a:solidFill>
                  <a:srgbClr val="504C44"/>
                </a:solidFill>
                <a:latin typeface="Inter Bold"/>
              </a:rPr>
              <a:t>Frontier = </a:t>
            </a:r>
            <a:r>
              <a:rPr lang="en-US" sz="1500" dirty="0" err="1">
                <a:solidFill>
                  <a:srgbClr val="504C44"/>
                </a:solidFill>
                <a:latin typeface="Inter Bold"/>
              </a:rPr>
              <a:t>waiting.pop</a:t>
            </a:r>
            <a:r>
              <a:rPr lang="en-US" sz="1500" dirty="0">
                <a:solidFill>
                  <a:srgbClr val="504C44"/>
                </a:solidFill>
                <a:latin typeface="Inter Bold"/>
              </a:rPr>
              <a:t>()</a:t>
            </a:r>
          </a:p>
          <a:p>
            <a:pPr>
              <a:lnSpc>
                <a:spcPts val="2100"/>
              </a:lnSpc>
            </a:pPr>
            <a:r>
              <a:rPr lang="en-US" sz="1500" dirty="0">
                <a:solidFill>
                  <a:srgbClr val="504C44"/>
                </a:solidFill>
                <a:latin typeface="Inter"/>
              </a:rPr>
              <a:t>           3.2 </a:t>
            </a:r>
            <a:r>
              <a:rPr lang="en-US" sz="1500" dirty="0">
                <a:solidFill>
                  <a:srgbClr val="504C44"/>
                </a:solidFill>
                <a:latin typeface="Inter Bold"/>
              </a:rPr>
              <a:t>Visited[Frontier] = TRUE</a:t>
            </a:r>
          </a:p>
          <a:p>
            <a:pPr>
              <a:lnSpc>
                <a:spcPts val="2100"/>
              </a:lnSpc>
            </a:pPr>
            <a:r>
              <a:rPr lang="en-US" sz="1500" dirty="0">
                <a:solidFill>
                  <a:srgbClr val="504C44"/>
                </a:solidFill>
                <a:latin typeface="Inter"/>
              </a:rPr>
              <a:t>           3.3 </a:t>
            </a:r>
            <a:r>
              <a:rPr lang="en-US" sz="1500" dirty="0">
                <a:solidFill>
                  <a:srgbClr val="504C44"/>
                </a:solidFill>
                <a:latin typeface="Inter Bold"/>
              </a:rPr>
              <a:t>For </a:t>
            </a:r>
            <a:r>
              <a:rPr lang="en-US" sz="1500" dirty="0">
                <a:solidFill>
                  <a:srgbClr val="504C44"/>
                </a:solidFill>
                <a:latin typeface="Inter Bold Italics"/>
              </a:rPr>
              <a:t>V in G[Frontier]</a:t>
            </a:r>
            <a:r>
              <a:rPr lang="en-US" sz="1500" dirty="0">
                <a:solidFill>
                  <a:srgbClr val="504C44"/>
                </a:solidFill>
                <a:latin typeface="Inter Bold"/>
              </a:rPr>
              <a:t>:</a:t>
            </a:r>
          </a:p>
          <a:p>
            <a:pPr>
              <a:lnSpc>
                <a:spcPts val="2100"/>
              </a:lnSpc>
            </a:pPr>
            <a:r>
              <a:rPr lang="en-US" sz="1500" dirty="0">
                <a:solidFill>
                  <a:srgbClr val="504C44"/>
                </a:solidFill>
                <a:latin typeface="Inter"/>
              </a:rPr>
              <a:t>                      3.4 </a:t>
            </a:r>
            <a:r>
              <a:rPr lang="en-US" sz="1500" dirty="0" err="1">
                <a:solidFill>
                  <a:srgbClr val="504C44"/>
                </a:solidFill>
                <a:latin typeface="Inter Bold"/>
              </a:rPr>
              <a:t>Waiting.push</a:t>
            </a:r>
            <a:r>
              <a:rPr lang="en-US" sz="1500" dirty="0">
                <a:solidFill>
                  <a:srgbClr val="504C44"/>
                </a:solidFill>
                <a:latin typeface="Inter Bold"/>
              </a:rPr>
              <a:t>(v)</a:t>
            </a:r>
          </a:p>
          <a:p>
            <a:pPr>
              <a:lnSpc>
                <a:spcPts val="2100"/>
              </a:lnSpc>
            </a:pPr>
            <a:endParaRPr lang="en-US" sz="1500" dirty="0">
              <a:solidFill>
                <a:srgbClr val="504C44"/>
              </a:solidFill>
              <a:latin typeface="Inter Bold"/>
            </a:endParaRPr>
          </a:p>
        </p:txBody>
      </p:sp>
    </p:spTree>
    <p:extLst>
      <p:ext uri="{BB962C8B-B14F-4D97-AF65-F5344CB8AC3E}">
        <p14:creationId xmlns:p14="http://schemas.microsoft.com/office/powerpoint/2010/main" val="180001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3879012"/>
            <a:ext cx="8115300" cy="878460"/>
            <a:chOff x="0" y="0"/>
            <a:chExt cx="4274726" cy="462728"/>
          </a:xfrm>
        </p:grpSpPr>
        <p:sp>
          <p:nvSpPr>
            <p:cNvPr id="3" name="Freeform 3"/>
            <p:cNvSpPr/>
            <p:nvPr/>
          </p:nvSpPr>
          <p:spPr>
            <a:xfrm>
              <a:off x="0" y="0"/>
              <a:ext cx="4274726" cy="462728"/>
            </a:xfrm>
            <a:custGeom>
              <a:avLst/>
              <a:gdLst/>
              <a:ahLst/>
              <a:cxnLst/>
              <a:rect l="l" t="t" r="r" b="b"/>
              <a:pathLst>
                <a:path w="4274726" h="462728">
                  <a:moveTo>
                    <a:pt x="0" y="0"/>
                  </a:moveTo>
                  <a:lnTo>
                    <a:pt x="4274726" y="0"/>
                  </a:lnTo>
                  <a:lnTo>
                    <a:pt x="4274726" y="462728"/>
                  </a:lnTo>
                  <a:lnTo>
                    <a:pt x="0" y="462728"/>
                  </a:lnTo>
                  <a:close/>
                </a:path>
              </a:pathLst>
            </a:custGeom>
            <a:solidFill>
              <a:srgbClr val="DBD4D3"/>
            </a:solidFill>
          </p:spPr>
        </p:sp>
        <p:sp>
          <p:nvSpPr>
            <p:cNvPr id="4" name="TextBox 4"/>
            <p:cNvSpPr txBox="1"/>
            <p:nvPr/>
          </p:nvSpPr>
          <p:spPr>
            <a:xfrm>
              <a:off x="0" y="-57150"/>
              <a:ext cx="812800" cy="869950"/>
            </a:xfrm>
            <a:prstGeom prst="rect">
              <a:avLst/>
            </a:prstGeom>
          </p:spPr>
          <p:txBody>
            <a:bodyPr lIns="25400" tIns="25400" rIns="25400" bIns="25400" rtlCol="0" anchor="ctr"/>
            <a:lstStyle/>
            <a:p>
              <a:pPr algn="ctr">
                <a:lnSpc>
                  <a:spcPts val="1653"/>
                </a:lnSpc>
              </a:pPr>
              <a:endParaRPr sz="700">
                <a:solidFill>
                  <a:schemeClr val="tx1"/>
                </a:solidFill>
              </a:endParaRPr>
            </a:p>
          </p:txBody>
        </p:sp>
      </p:grpSp>
      <p:sp>
        <p:nvSpPr>
          <p:cNvPr id="5" name="Oval 4">
            <a:extLst>
              <a:ext uri="{FF2B5EF4-FFF2-40B4-BE49-F238E27FC236}">
                <a16:creationId xmlns:a16="http://schemas.microsoft.com/office/drawing/2014/main" id="{D14B1522-215F-F371-F721-C4EE8C6807E8}"/>
              </a:ext>
            </a:extLst>
          </p:cNvPr>
          <p:cNvSpPr/>
          <p:nvPr/>
        </p:nvSpPr>
        <p:spPr>
          <a:xfrm>
            <a:off x="863755" y="1861524"/>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0</a:t>
            </a:r>
          </a:p>
        </p:txBody>
      </p:sp>
      <p:sp>
        <p:nvSpPr>
          <p:cNvPr id="7" name="Oval 6">
            <a:extLst>
              <a:ext uri="{FF2B5EF4-FFF2-40B4-BE49-F238E27FC236}">
                <a16:creationId xmlns:a16="http://schemas.microsoft.com/office/drawing/2014/main" id="{9831B733-8435-BC3D-1E96-D1B8E0FE4769}"/>
              </a:ext>
            </a:extLst>
          </p:cNvPr>
          <p:cNvSpPr/>
          <p:nvPr/>
        </p:nvSpPr>
        <p:spPr>
          <a:xfrm>
            <a:off x="1851922" y="2562386"/>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8" name="Oval 7">
            <a:extLst>
              <a:ext uri="{FF2B5EF4-FFF2-40B4-BE49-F238E27FC236}">
                <a16:creationId xmlns:a16="http://schemas.microsoft.com/office/drawing/2014/main" id="{959FAC1E-4810-56FF-DB15-4774B1F00561}"/>
              </a:ext>
            </a:extLst>
          </p:cNvPr>
          <p:cNvSpPr/>
          <p:nvPr/>
        </p:nvSpPr>
        <p:spPr>
          <a:xfrm>
            <a:off x="1858926" y="103687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9" name="Oval 8">
            <a:extLst>
              <a:ext uri="{FF2B5EF4-FFF2-40B4-BE49-F238E27FC236}">
                <a16:creationId xmlns:a16="http://schemas.microsoft.com/office/drawing/2014/main" id="{CC16EC31-CF9B-91DA-6520-4E422037F9E4}"/>
              </a:ext>
            </a:extLst>
          </p:cNvPr>
          <p:cNvSpPr/>
          <p:nvPr/>
        </p:nvSpPr>
        <p:spPr>
          <a:xfrm>
            <a:off x="5767245" y="102203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10" name="Oval 9">
            <a:extLst>
              <a:ext uri="{FF2B5EF4-FFF2-40B4-BE49-F238E27FC236}">
                <a16:creationId xmlns:a16="http://schemas.microsoft.com/office/drawing/2014/main" id="{0D78C6BD-A8D0-9CC7-36DC-29B386E53266}"/>
              </a:ext>
            </a:extLst>
          </p:cNvPr>
          <p:cNvSpPr/>
          <p:nvPr/>
        </p:nvSpPr>
        <p:spPr>
          <a:xfrm>
            <a:off x="3085495" y="186936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11" name="Oval 10">
            <a:extLst>
              <a:ext uri="{FF2B5EF4-FFF2-40B4-BE49-F238E27FC236}">
                <a16:creationId xmlns:a16="http://schemas.microsoft.com/office/drawing/2014/main" id="{EDFB801D-D896-0964-E327-81E0B41E59FA}"/>
              </a:ext>
            </a:extLst>
          </p:cNvPr>
          <p:cNvSpPr/>
          <p:nvPr/>
        </p:nvSpPr>
        <p:spPr>
          <a:xfrm>
            <a:off x="4074733" y="102570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13" name="Oval 12">
            <a:extLst>
              <a:ext uri="{FF2B5EF4-FFF2-40B4-BE49-F238E27FC236}">
                <a16:creationId xmlns:a16="http://schemas.microsoft.com/office/drawing/2014/main" id="{F276032A-3807-6385-4D6F-065BCA62AE56}"/>
              </a:ext>
            </a:extLst>
          </p:cNvPr>
          <p:cNvSpPr/>
          <p:nvPr/>
        </p:nvSpPr>
        <p:spPr>
          <a:xfrm>
            <a:off x="4095451" y="2633963"/>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14" name="Oval 13">
            <a:extLst>
              <a:ext uri="{FF2B5EF4-FFF2-40B4-BE49-F238E27FC236}">
                <a16:creationId xmlns:a16="http://schemas.microsoft.com/office/drawing/2014/main" id="{80B05311-6D00-F869-9C64-8051B5D56A18}"/>
              </a:ext>
            </a:extLst>
          </p:cNvPr>
          <p:cNvSpPr/>
          <p:nvPr/>
        </p:nvSpPr>
        <p:spPr>
          <a:xfrm>
            <a:off x="6946122" y="186936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16" name="Oval 16">
            <a:extLst>
              <a:ext uri="{FF2B5EF4-FFF2-40B4-BE49-F238E27FC236}">
                <a16:creationId xmlns:a16="http://schemas.microsoft.com/office/drawing/2014/main" id="{F6F9E2AC-A8C6-8B86-792F-88D8BE4A93C6}"/>
              </a:ext>
            </a:extLst>
          </p:cNvPr>
          <p:cNvSpPr/>
          <p:nvPr/>
        </p:nvSpPr>
        <p:spPr>
          <a:xfrm>
            <a:off x="5430703" y="2645125"/>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cxnSp>
        <p:nvCxnSpPr>
          <p:cNvPr id="17" name="Straight Connector 18">
            <a:extLst>
              <a:ext uri="{FF2B5EF4-FFF2-40B4-BE49-F238E27FC236}">
                <a16:creationId xmlns:a16="http://schemas.microsoft.com/office/drawing/2014/main" id="{7B749509-9B4C-79CC-299A-2D1C4856DFD9}"/>
              </a:ext>
            </a:extLst>
          </p:cNvPr>
          <p:cNvCxnSpPr>
            <a:cxnSpLocks/>
            <a:stCxn id="5" idx="7"/>
            <a:endCxn id="8" idx="3"/>
          </p:cNvCxnSpPr>
          <p:nvPr/>
        </p:nvCxnSpPr>
        <p:spPr>
          <a:xfrm flipV="1">
            <a:off x="1426160" y="1533825"/>
            <a:ext cx="529260" cy="412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3395399D-5D72-3EE4-4FC4-7BFB36881D29}"/>
              </a:ext>
            </a:extLst>
          </p:cNvPr>
          <p:cNvCxnSpPr>
            <a:cxnSpLocks/>
            <a:stCxn id="5" idx="5"/>
            <a:endCxn id="7" idx="1"/>
          </p:cNvCxnSpPr>
          <p:nvPr/>
        </p:nvCxnSpPr>
        <p:spPr>
          <a:xfrm>
            <a:off x="1426160" y="2358479"/>
            <a:ext cx="522256" cy="289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4531C849-672B-65D4-3831-CCFCE0688942}"/>
              </a:ext>
            </a:extLst>
          </p:cNvPr>
          <p:cNvCxnSpPr>
            <a:cxnSpLocks/>
            <a:stCxn id="8" idx="6"/>
            <a:endCxn id="11" idx="2"/>
          </p:cNvCxnSpPr>
          <p:nvPr/>
        </p:nvCxnSpPr>
        <p:spPr>
          <a:xfrm flipV="1">
            <a:off x="2517825" y="1316818"/>
            <a:ext cx="1556908" cy="1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24">
            <a:extLst>
              <a:ext uri="{FF2B5EF4-FFF2-40B4-BE49-F238E27FC236}">
                <a16:creationId xmlns:a16="http://schemas.microsoft.com/office/drawing/2014/main" id="{1D35179E-8115-62B4-7E83-E4CF91D1AAA0}"/>
              </a:ext>
            </a:extLst>
          </p:cNvPr>
          <p:cNvCxnSpPr>
            <a:cxnSpLocks/>
            <a:stCxn id="11" idx="6"/>
            <a:endCxn id="9" idx="2"/>
          </p:cNvCxnSpPr>
          <p:nvPr/>
        </p:nvCxnSpPr>
        <p:spPr>
          <a:xfrm flipV="1">
            <a:off x="4733631" y="1313139"/>
            <a:ext cx="1033614" cy="3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7">
            <a:extLst>
              <a:ext uri="{FF2B5EF4-FFF2-40B4-BE49-F238E27FC236}">
                <a16:creationId xmlns:a16="http://schemas.microsoft.com/office/drawing/2014/main" id="{14D751F6-4F23-8702-9D2C-3CE7CE396161}"/>
              </a:ext>
            </a:extLst>
          </p:cNvPr>
          <p:cNvCxnSpPr>
            <a:cxnSpLocks/>
            <a:stCxn id="8" idx="5"/>
            <a:endCxn id="10" idx="1"/>
          </p:cNvCxnSpPr>
          <p:nvPr/>
        </p:nvCxnSpPr>
        <p:spPr>
          <a:xfrm>
            <a:off x="2421331" y="1533825"/>
            <a:ext cx="760658" cy="420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9">
            <a:extLst>
              <a:ext uri="{FF2B5EF4-FFF2-40B4-BE49-F238E27FC236}">
                <a16:creationId xmlns:a16="http://schemas.microsoft.com/office/drawing/2014/main" id="{0CBC1F4D-B12C-7B11-1433-DCB057AAB5A2}"/>
              </a:ext>
            </a:extLst>
          </p:cNvPr>
          <p:cNvCxnSpPr>
            <a:cxnSpLocks/>
            <a:stCxn id="10" idx="5"/>
            <a:endCxn id="13" idx="1"/>
          </p:cNvCxnSpPr>
          <p:nvPr/>
        </p:nvCxnSpPr>
        <p:spPr>
          <a:xfrm>
            <a:off x="3647900" y="2366315"/>
            <a:ext cx="544045" cy="352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31">
            <a:extLst>
              <a:ext uri="{FF2B5EF4-FFF2-40B4-BE49-F238E27FC236}">
                <a16:creationId xmlns:a16="http://schemas.microsoft.com/office/drawing/2014/main" id="{9889C8A0-11D3-6985-2BAB-AFB5B06B3AE7}"/>
              </a:ext>
            </a:extLst>
          </p:cNvPr>
          <p:cNvCxnSpPr>
            <a:cxnSpLocks/>
            <a:stCxn id="10" idx="6"/>
            <a:endCxn id="14" idx="2"/>
          </p:cNvCxnSpPr>
          <p:nvPr/>
        </p:nvCxnSpPr>
        <p:spPr>
          <a:xfrm>
            <a:off x="3744394" y="2160470"/>
            <a:ext cx="3201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33">
            <a:extLst>
              <a:ext uri="{FF2B5EF4-FFF2-40B4-BE49-F238E27FC236}">
                <a16:creationId xmlns:a16="http://schemas.microsoft.com/office/drawing/2014/main" id="{8DD203D0-67DB-1638-D173-FA47E2BE19AE}"/>
              </a:ext>
            </a:extLst>
          </p:cNvPr>
          <p:cNvCxnSpPr>
            <a:cxnSpLocks/>
            <a:stCxn id="13" idx="6"/>
            <a:endCxn id="16" idx="2"/>
          </p:cNvCxnSpPr>
          <p:nvPr/>
        </p:nvCxnSpPr>
        <p:spPr>
          <a:xfrm>
            <a:off x="4754350" y="2925073"/>
            <a:ext cx="676354" cy="11162"/>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47">
            <a:extLst>
              <a:ext uri="{FF2B5EF4-FFF2-40B4-BE49-F238E27FC236}">
                <a16:creationId xmlns:a16="http://schemas.microsoft.com/office/drawing/2014/main" id="{E852193C-07C9-F63C-A31C-5F5E809ABF12}"/>
              </a:ext>
            </a:extLst>
          </p:cNvPr>
          <p:cNvSpPr/>
          <p:nvPr/>
        </p:nvSpPr>
        <p:spPr>
          <a:xfrm>
            <a:off x="1529477" y="401407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30" name="Oval 48">
            <a:extLst>
              <a:ext uri="{FF2B5EF4-FFF2-40B4-BE49-F238E27FC236}">
                <a16:creationId xmlns:a16="http://schemas.microsoft.com/office/drawing/2014/main" id="{079D128A-4D36-8C29-D4D0-AA1CD5CD9D2A}"/>
              </a:ext>
            </a:extLst>
          </p:cNvPr>
          <p:cNvSpPr/>
          <p:nvPr/>
        </p:nvSpPr>
        <p:spPr>
          <a:xfrm>
            <a:off x="2409324" y="401407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33" name="Oval 51">
            <a:extLst>
              <a:ext uri="{FF2B5EF4-FFF2-40B4-BE49-F238E27FC236}">
                <a16:creationId xmlns:a16="http://schemas.microsoft.com/office/drawing/2014/main" id="{E5E9E958-FF9D-E7DC-E77E-ACDB5CA76AC9}"/>
              </a:ext>
            </a:extLst>
          </p:cNvPr>
          <p:cNvSpPr/>
          <p:nvPr/>
        </p:nvSpPr>
        <p:spPr>
          <a:xfrm>
            <a:off x="5865269" y="401406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34" name="Oval 52">
            <a:extLst>
              <a:ext uri="{FF2B5EF4-FFF2-40B4-BE49-F238E27FC236}">
                <a16:creationId xmlns:a16="http://schemas.microsoft.com/office/drawing/2014/main" id="{789768E5-46F5-4E29-1DB3-DA434C380494}"/>
              </a:ext>
            </a:extLst>
          </p:cNvPr>
          <p:cNvSpPr/>
          <p:nvPr/>
        </p:nvSpPr>
        <p:spPr>
          <a:xfrm>
            <a:off x="7647330" y="40140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sp>
        <p:nvSpPr>
          <p:cNvPr id="35" name="Oval 53">
            <a:extLst>
              <a:ext uri="{FF2B5EF4-FFF2-40B4-BE49-F238E27FC236}">
                <a16:creationId xmlns:a16="http://schemas.microsoft.com/office/drawing/2014/main" id="{A4F62243-E4B4-3D20-6E1B-DA0E9967012F}"/>
              </a:ext>
            </a:extLst>
          </p:cNvPr>
          <p:cNvSpPr/>
          <p:nvPr/>
        </p:nvSpPr>
        <p:spPr>
          <a:xfrm>
            <a:off x="6785026" y="401406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36" name="Oval 54">
            <a:extLst>
              <a:ext uri="{FF2B5EF4-FFF2-40B4-BE49-F238E27FC236}">
                <a16:creationId xmlns:a16="http://schemas.microsoft.com/office/drawing/2014/main" id="{6CF64B37-D9F3-DB4A-C5A3-AA8FD0940129}"/>
              </a:ext>
            </a:extLst>
          </p:cNvPr>
          <p:cNvSpPr/>
          <p:nvPr/>
        </p:nvSpPr>
        <p:spPr>
          <a:xfrm>
            <a:off x="3254811" y="4014070"/>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37" name="Oval 55">
            <a:extLst>
              <a:ext uri="{FF2B5EF4-FFF2-40B4-BE49-F238E27FC236}">
                <a16:creationId xmlns:a16="http://schemas.microsoft.com/office/drawing/2014/main" id="{8561C593-4A6D-B689-00D6-35D5B1DDD83C}"/>
              </a:ext>
            </a:extLst>
          </p:cNvPr>
          <p:cNvSpPr/>
          <p:nvPr/>
        </p:nvSpPr>
        <p:spPr>
          <a:xfrm>
            <a:off x="4981345" y="401445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38" name="Oval 56">
            <a:extLst>
              <a:ext uri="{FF2B5EF4-FFF2-40B4-BE49-F238E27FC236}">
                <a16:creationId xmlns:a16="http://schemas.microsoft.com/office/drawing/2014/main" id="{838C1096-322E-FA32-BB44-877D198FE81D}"/>
              </a:ext>
            </a:extLst>
          </p:cNvPr>
          <p:cNvSpPr/>
          <p:nvPr/>
        </p:nvSpPr>
        <p:spPr>
          <a:xfrm>
            <a:off x="4075804" y="401406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39" name="Oval 57">
            <a:extLst>
              <a:ext uri="{FF2B5EF4-FFF2-40B4-BE49-F238E27FC236}">
                <a16:creationId xmlns:a16="http://schemas.microsoft.com/office/drawing/2014/main" id="{67882776-944E-07E2-2A40-3C61139C9EFC}"/>
              </a:ext>
            </a:extLst>
          </p:cNvPr>
          <p:cNvSpPr/>
          <p:nvPr/>
        </p:nvSpPr>
        <p:spPr>
          <a:xfrm>
            <a:off x="693670" y="4014071"/>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0</a:t>
            </a:r>
          </a:p>
        </p:txBody>
      </p:sp>
    </p:spTree>
    <p:extLst>
      <p:ext uri="{BB962C8B-B14F-4D97-AF65-F5344CB8AC3E}">
        <p14:creationId xmlns:p14="http://schemas.microsoft.com/office/powerpoint/2010/main" val="37674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5"/>
                                        </p:tgtEl>
                                        <p:attrNameLst>
                                          <p:attrName>fillcolor</p:attrName>
                                        </p:attrNameLst>
                                      </p:cBhvr>
                                      <p:to>
                                        <a:srgbClr val="FF0000"/>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par>
                                <p:cTn id="9" presetID="2" presetClass="entr" presetSubtype="2"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5"/>
                                        </p:tgtEl>
                                        <p:attrNameLst>
                                          <p:attrName>fillcolor</p:attrName>
                                        </p:attrNameLst>
                                      </p:cBhvr>
                                      <p:to>
                                        <a:srgbClr val="0070C0"/>
                                      </p:to>
                                    </p:animClr>
                                    <p:set>
                                      <p:cBhvr>
                                        <p:cTn id="17" dur="500" fill="hold"/>
                                        <p:tgtEl>
                                          <p:spTgt spid="5"/>
                                        </p:tgtEl>
                                        <p:attrNameLst>
                                          <p:attrName>fill.type</p:attrName>
                                        </p:attrNameLst>
                                      </p:cBhvr>
                                      <p:to>
                                        <p:strVal val="solid"/>
                                      </p:to>
                                    </p:set>
                                    <p:set>
                                      <p:cBhvr>
                                        <p:cTn id="18" dur="500" fill="hold"/>
                                        <p:tgtEl>
                                          <p:spTgt spid="5"/>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8"/>
                                        </p:tgtEl>
                                        <p:attrNameLst>
                                          <p:attrName>fillcolor</p:attrName>
                                        </p:attrNameLst>
                                      </p:cBhvr>
                                      <p:to>
                                        <a:srgbClr val="FF0000"/>
                                      </p:to>
                                    </p:animClr>
                                    <p:set>
                                      <p:cBhvr>
                                        <p:cTn id="21" dur="500" fill="hold"/>
                                        <p:tgtEl>
                                          <p:spTgt spid="8"/>
                                        </p:tgtEl>
                                        <p:attrNameLst>
                                          <p:attrName>fill.type</p:attrName>
                                        </p:attrNameLst>
                                      </p:cBhvr>
                                      <p:to>
                                        <p:strVal val="solid"/>
                                      </p:to>
                                    </p:set>
                                    <p:set>
                                      <p:cBhvr>
                                        <p:cTn id="22" dur="500" fill="hold"/>
                                        <p:tgtEl>
                                          <p:spTgt spid="8"/>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7"/>
                                        </p:tgtEl>
                                        <p:attrNameLst>
                                          <p:attrName>fillcolor</p:attrName>
                                        </p:attrNameLst>
                                      </p:cBhvr>
                                      <p:to>
                                        <a:srgbClr val="FF0000"/>
                                      </p:to>
                                    </p:animClr>
                                    <p:set>
                                      <p:cBhvr>
                                        <p:cTn id="25" dur="500" fill="hold"/>
                                        <p:tgtEl>
                                          <p:spTgt spid="7"/>
                                        </p:tgtEl>
                                        <p:attrNameLst>
                                          <p:attrName>fill.type</p:attrName>
                                        </p:attrNameLst>
                                      </p:cBhvr>
                                      <p:to>
                                        <p:strVal val="solid"/>
                                      </p:to>
                                    </p:set>
                                    <p:set>
                                      <p:cBhvr>
                                        <p:cTn id="26" dur="500" fill="hold"/>
                                        <p:tgtEl>
                                          <p:spTgt spid="7"/>
                                        </p:tgtEl>
                                        <p:attrNameLst>
                                          <p:attrName>fill.on</p:attrName>
                                        </p:attrNameLst>
                                      </p:cBhvr>
                                      <p:to>
                                        <p:strVal val="true"/>
                                      </p:to>
                                    </p:set>
                                  </p:childTnLst>
                                </p:cTn>
                              </p:par>
                              <p:par>
                                <p:cTn id="27" presetID="2" presetClass="entr" presetSubtype="2"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1+#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1+#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xit" presetSubtype="2" fill="hold" grpId="1" nodeType="withEffect">
                                  <p:stCondLst>
                                    <p:cond delay="0"/>
                                  </p:stCondLst>
                                  <p:childTnLst>
                                    <p:anim calcmode="lin" valueType="num">
                                      <p:cBhvr additive="base">
                                        <p:cTn id="36" dur="500"/>
                                        <p:tgtEl>
                                          <p:spTgt spid="39"/>
                                        </p:tgtEl>
                                        <p:attrNameLst>
                                          <p:attrName>ppt_x</p:attrName>
                                        </p:attrNameLst>
                                      </p:cBhvr>
                                      <p:tavLst>
                                        <p:tav tm="0">
                                          <p:val>
                                            <p:strVal val="ppt_x"/>
                                          </p:val>
                                        </p:tav>
                                        <p:tav tm="100000">
                                          <p:val>
                                            <p:strVal val="1+ppt_w/2"/>
                                          </p:val>
                                        </p:tav>
                                      </p:tavLst>
                                    </p:anim>
                                    <p:anim calcmode="lin" valueType="num">
                                      <p:cBhvr additive="base">
                                        <p:cTn id="37" dur="500"/>
                                        <p:tgtEl>
                                          <p:spTgt spid="39"/>
                                        </p:tgtEl>
                                        <p:attrNameLst>
                                          <p:attrName>ppt_y</p:attrName>
                                        </p:attrNameLst>
                                      </p:cBhvr>
                                      <p:tavLst>
                                        <p:tav tm="0">
                                          <p:val>
                                            <p:strVal val="ppt_y"/>
                                          </p:val>
                                        </p:tav>
                                        <p:tav tm="100000">
                                          <p:val>
                                            <p:strVal val="ppt_y"/>
                                          </p:val>
                                        </p:tav>
                                      </p:tavLst>
                                    </p:anim>
                                    <p:set>
                                      <p:cBhvr>
                                        <p:cTn id="38" dur="1" fill="hold">
                                          <p:stCondLst>
                                            <p:cond delay="499"/>
                                          </p:stCondLst>
                                        </p:cTn>
                                        <p:tgtEl>
                                          <p:spTgt spid="3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8"/>
                                        </p:tgtEl>
                                        <p:attrNameLst>
                                          <p:attrName>fillcolor</p:attrName>
                                        </p:attrNameLst>
                                      </p:cBhvr>
                                      <p:to>
                                        <a:srgbClr val="0070C0"/>
                                      </p:to>
                                    </p:animClr>
                                    <p:set>
                                      <p:cBhvr>
                                        <p:cTn id="43" dur="500" fill="hold"/>
                                        <p:tgtEl>
                                          <p:spTgt spid="8"/>
                                        </p:tgtEl>
                                        <p:attrNameLst>
                                          <p:attrName>fill.type</p:attrName>
                                        </p:attrNameLst>
                                      </p:cBhvr>
                                      <p:to>
                                        <p:strVal val="solid"/>
                                      </p:to>
                                    </p:set>
                                    <p:set>
                                      <p:cBhvr>
                                        <p:cTn id="44" dur="500" fill="hold"/>
                                        <p:tgtEl>
                                          <p:spTgt spid="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11"/>
                                        </p:tgtEl>
                                        <p:attrNameLst>
                                          <p:attrName>fillcolor</p:attrName>
                                        </p:attrNameLst>
                                      </p:cBhvr>
                                      <p:to>
                                        <a:srgbClr val="FF0000"/>
                                      </p:to>
                                    </p:animClr>
                                    <p:set>
                                      <p:cBhvr>
                                        <p:cTn id="47" dur="500" fill="hold"/>
                                        <p:tgtEl>
                                          <p:spTgt spid="11"/>
                                        </p:tgtEl>
                                        <p:attrNameLst>
                                          <p:attrName>fill.type</p:attrName>
                                        </p:attrNameLst>
                                      </p:cBhvr>
                                      <p:to>
                                        <p:strVal val="solid"/>
                                      </p:to>
                                    </p:set>
                                    <p:set>
                                      <p:cBhvr>
                                        <p:cTn id="48" dur="500" fill="hold"/>
                                        <p:tgtEl>
                                          <p:spTgt spid="11"/>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0"/>
                                        </p:tgtEl>
                                        <p:attrNameLst>
                                          <p:attrName>fillcolor</p:attrName>
                                        </p:attrNameLst>
                                      </p:cBhvr>
                                      <p:to>
                                        <a:srgbClr val="FF0000"/>
                                      </p:to>
                                    </p:animClr>
                                    <p:set>
                                      <p:cBhvr>
                                        <p:cTn id="51" dur="500" fill="hold"/>
                                        <p:tgtEl>
                                          <p:spTgt spid="10"/>
                                        </p:tgtEl>
                                        <p:attrNameLst>
                                          <p:attrName>fill.type</p:attrName>
                                        </p:attrNameLst>
                                      </p:cBhvr>
                                      <p:to>
                                        <p:strVal val="solid"/>
                                      </p:to>
                                    </p:set>
                                    <p:set>
                                      <p:cBhvr>
                                        <p:cTn id="52" dur="500" fill="hold"/>
                                        <p:tgtEl>
                                          <p:spTgt spid="10"/>
                                        </p:tgtEl>
                                        <p:attrNameLst>
                                          <p:attrName>fill.on</p:attrName>
                                        </p:attrNameLst>
                                      </p:cBhvr>
                                      <p:to>
                                        <p:strVal val="true"/>
                                      </p:to>
                                    </p:set>
                                  </p:childTnLst>
                                </p:cTn>
                              </p:par>
                              <p:par>
                                <p:cTn id="53" presetID="2" presetClass="exit" presetSubtype="2" fill="hold" grpId="1" nodeType="withEffect">
                                  <p:stCondLst>
                                    <p:cond delay="0"/>
                                  </p:stCondLst>
                                  <p:childTnLst>
                                    <p:anim calcmode="lin" valueType="num">
                                      <p:cBhvr additive="base">
                                        <p:cTn id="54" dur="500"/>
                                        <p:tgtEl>
                                          <p:spTgt spid="30"/>
                                        </p:tgtEl>
                                        <p:attrNameLst>
                                          <p:attrName>ppt_x</p:attrName>
                                        </p:attrNameLst>
                                      </p:cBhvr>
                                      <p:tavLst>
                                        <p:tav tm="0">
                                          <p:val>
                                            <p:strVal val="ppt_x"/>
                                          </p:val>
                                        </p:tav>
                                        <p:tav tm="100000">
                                          <p:val>
                                            <p:strVal val="1+ppt_w/2"/>
                                          </p:val>
                                        </p:tav>
                                      </p:tavLst>
                                    </p:anim>
                                    <p:anim calcmode="lin" valueType="num">
                                      <p:cBhvr additive="base">
                                        <p:cTn id="55" dur="500"/>
                                        <p:tgtEl>
                                          <p:spTgt spid="30"/>
                                        </p:tgtEl>
                                        <p:attrNameLst>
                                          <p:attrName>ppt_y</p:attrName>
                                        </p:attrNameLst>
                                      </p:cBhvr>
                                      <p:tavLst>
                                        <p:tav tm="0">
                                          <p:val>
                                            <p:strVal val="ppt_y"/>
                                          </p:val>
                                        </p:tav>
                                        <p:tav tm="100000">
                                          <p:val>
                                            <p:strVal val="ppt_y"/>
                                          </p:val>
                                        </p:tav>
                                      </p:tavLst>
                                    </p:anim>
                                    <p:set>
                                      <p:cBhvr>
                                        <p:cTn id="56" dur="1" fill="hold">
                                          <p:stCondLst>
                                            <p:cond delay="499"/>
                                          </p:stCondLst>
                                        </p:cTn>
                                        <p:tgtEl>
                                          <p:spTgt spid="30"/>
                                        </p:tgtEl>
                                        <p:attrNameLst>
                                          <p:attrName>style.visibility</p:attrName>
                                        </p:attrNameLst>
                                      </p:cBhvr>
                                      <p:to>
                                        <p:strVal val="hidden"/>
                                      </p:to>
                                    </p:set>
                                  </p:childTnLst>
                                </p:cTn>
                              </p:par>
                              <p:par>
                                <p:cTn id="57" presetID="2" presetClass="entr" presetSubtype="2"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1+#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1+#ppt_w/2"/>
                                          </p:val>
                                        </p:tav>
                                        <p:tav tm="100000">
                                          <p:val>
                                            <p:strVal val="#ppt_x"/>
                                          </p:val>
                                        </p:tav>
                                      </p:tavLst>
                                    </p:anim>
                                    <p:anim calcmode="lin" valueType="num">
                                      <p:cBhvr additive="base">
                                        <p:cTn id="6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11"/>
                                        </p:tgtEl>
                                        <p:attrNameLst>
                                          <p:attrName>fillcolor</p:attrName>
                                        </p:attrNameLst>
                                      </p:cBhvr>
                                      <p:to>
                                        <a:srgbClr val="0070C0"/>
                                      </p:to>
                                    </p:animClr>
                                    <p:set>
                                      <p:cBhvr>
                                        <p:cTn id="69" dur="500" fill="hold"/>
                                        <p:tgtEl>
                                          <p:spTgt spid="11"/>
                                        </p:tgtEl>
                                        <p:attrNameLst>
                                          <p:attrName>fill.type</p:attrName>
                                        </p:attrNameLst>
                                      </p:cBhvr>
                                      <p:to>
                                        <p:strVal val="solid"/>
                                      </p:to>
                                    </p:set>
                                    <p:set>
                                      <p:cBhvr>
                                        <p:cTn id="70" dur="500" fill="hold"/>
                                        <p:tgtEl>
                                          <p:spTgt spid="11"/>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9"/>
                                        </p:tgtEl>
                                        <p:attrNameLst>
                                          <p:attrName>fillcolor</p:attrName>
                                        </p:attrNameLst>
                                      </p:cBhvr>
                                      <p:to>
                                        <a:srgbClr val="FF0000"/>
                                      </p:to>
                                    </p:animClr>
                                    <p:set>
                                      <p:cBhvr>
                                        <p:cTn id="73" dur="500" fill="hold"/>
                                        <p:tgtEl>
                                          <p:spTgt spid="9"/>
                                        </p:tgtEl>
                                        <p:attrNameLst>
                                          <p:attrName>fill.type</p:attrName>
                                        </p:attrNameLst>
                                      </p:cBhvr>
                                      <p:to>
                                        <p:strVal val="solid"/>
                                      </p:to>
                                    </p:set>
                                    <p:set>
                                      <p:cBhvr>
                                        <p:cTn id="74" dur="500" fill="hold"/>
                                        <p:tgtEl>
                                          <p:spTgt spid="9"/>
                                        </p:tgtEl>
                                        <p:attrNameLst>
                                          <p:attrName>fill.on</p:attrName>
                                        </p:attrNameLst>
                                      </p:cBhvr>
                                      <p:to>
                                        <p:strVal val="true"/>
                                      </p:to>
                                    </p:set>
                                  </p:childTnLst>
                                </p:cTn>
                              </p:par>
                              <p:par>
                                <p:cTn id="75" presetID="2" presetClass="exit" presetSubtype="2" fill="hold" grpId="1" nodeType="withEffect">
                                  <p:stCondLst>
                                    <p:cond delay="0"/>
                                  </p:stCondLst>
                                  <p:childTnLst>
                                    <p:anim calcmode="lin" valueType="num">
                                      <p:cBhvr additive="base">
                                        <p:cTn id="76" dur="500"/>
                                        <p:tgtEl>
                                          <p:spTgt spid="38"/>
                                        </p:tgtEl>
                                        <p:attrNameLst>
                                          <p:attrName>ppt_x</p:attrName>
                                        </p:attrNameLst>
                                      </p:cBhvr>
                                      <p:tavLst>
                                        <p:tav tm="0">
                                          <p:val>
                                            <p:strVal val="ppt_x"/>
                                          </p:val>
                                        </p:tav>
                                        <p:tav tm="100000">
                                          <p:val>
                                            <p:strVal val="1+ppt_w/2"/>
                                          </p:val>
                                        </p:tav>
                                      </p:tavLst>
                                    </p:anim>
                                    <p:anim calcmode="lin" valueType="num">
                                      <p:cBhvr additive="base">
                                        <p:cTn id="77" dur="500"/>
                                        <p:tgtEl>
                                          <p:spTgt spid="38"/>
                                        </p:tgtEl>
                                        <p:attrNameLst>
                                          <p:attrName>ppt_y</p:attrName>
                                        </p:attrNameLst>
                                      </p:cBhvr>
                                      <p:tavLst>
                                        <p:tav tm="0">
                                          <p:val>
                                            <p:strVal val="ppt_y"/>
                                          </p:val>
                                        </p:tav>
                                        <p:tav tm="100000">
                                          <p:val>
                                            <p:strVal val="ppt_y"/>
                                          </p:val>
                                        </p:tav>
                                      </p:tavLst>
                                    </p:anim>
                                    <p:set>
                                      <p:cBhvr>
                                        <p:cTn id="78" dur="1" fill="hold">
                                          <p:stCondLst>
                                            <p:cond delay="499"/>
                                          </p:stCondLst>
                                        </p:cTn>
                                        <p:tgtEl>
                                          <p:spTgt spid="38"/>
                                        </p:tgtEl>
                                        <p:attrNameLst>
                                          <p:attrName>style.visibility</p:attrName>
                                        </p:attrNameLst>
                                      </p:cBhvr>
                                      <p:to>
                                        <p:strVal val="hidden"/>
                                      </p:to>
                                    </p:set>
                                  </p:childTnLst>
                                </p:cTn>
                              </p:par>
                              <p:par>
                                <p:cTn id="79" presetID="2" presetClass="entr" presetSubtype="2"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fill="hold"/>
                                        <p:tgtEl>
                                          <p:spTgt spid="37"/>
                                        </p:tgtEl>
                                        <p:attrNameLst>
                                          <p:attrName>ppt_x</p:attrName>
                                        </p:attrNameLst>
                                      </p:cBhvr>
                                      <p:tavLst>
                                        <p:tav tm="0">
                                          <p:val>
                                            <p:strVal val="1+#ppt_w/2"/>
                                          </p:val>
                                        </p:tav>
                                        <p:tav tm="100000">
                                          <p:val>
                                            <p:strVal val="#ppt_x"/>
                                          </p:val>
                                        </p:tav>
                                      </p:tavLst>
                                    </p:anim>
                                    <p:anim calcmode="lin" valueType="num">
                                      <p:cBhvr additive="base">
                                        <p:cTn id="8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500" fill="hold"/>
                                        <p:tgtEl>
                                          <p:spTgt spid="9"/>
                                        </p:tgtEl>
                                        <p:attrNameLst>
                                          <p:attrName>fillcolor</p:attrName>
                                        </p:attrNameLst>
                                      </p:cBhvr>
                                      <p:to>
                                        <a:srgbClr val="0070C0"/>
                                      </p:to>
                                    </p:animClr>
                                    <p:set>
                                      <p:cBhvr>
                                        <p:cTn id="87" dur="500" fill="hold"/>
                                        <p:tgtEl>
                                          <p:spTgt spid="9"/>
                                        </p:tgtEl>
                                        <p:attrNameLst>
                                          <p:attrName>fill.type</p:attrName>
                                        </p:attrNameLst>
                                      </p:cBhvr>
                                      <p:to>
                                        <p:strVal val="solid"/>
                                      </p:to>
                                    </p:set>
                                    <p:set>
                                      <p:cBhvr>
                                        <p:cTn id="88" dur="500" fill="hold"/>
                                        <p:tgtEl>
                                          <p:spTgt spid="9"/>
                                        </p:tgtEl>
                                        <p:attrNameLst>
                                          <p:attrName>fill.on</p:attrName>
                                        </p:attrNameLst>
                                      </p:cBhvr>
                                      <p:to>
                                        <p:strVal val="true"/>
                                      </p:to>
                                    </p:set>
                                  </p:childTnLst>
                                </p:cTn>
                              </p:par>
                              <p:par>
                                <p:cTn id="89" presetID="2" presetClass="exit" presetSubtype="2" fill="hold" grpId="1" nodeType="withEffect">
                                  <p:stCondLst>
                                    <p:cond delay="0"/>
                                  </p:stCondLst>
                                  <p:childTnLst>
                                    <p:anim calcmode="lin" valueType="num">
                                      <p:cBhvr additive="base">
                                        <p:cTn id="90" dur="500"/>
                                        <p:tgtEl>
                                          <p:spTgt spid="37"/>
                                        </p:tgtEl>
                                        <p:attrNameLst>
                                          <p:attrName>ppt_x</p:attrName>
                                        </p:attrNameLst>
                                      </p:cBhvr>
                                      <p:tavLst>
                                        <p:tav tm="0">
                                          <p:val>
                                            <p:strVal val="ppt_x"/>
                                          </p:val>
                                        </p:tav>
                                        <p:tav tm="100000">
                                          <p:val>
                                            <p:strVal val="1+ppt_w/2"/>
                                          </p:val>
                                        </p:tav>
                                      </p:tavLst>
                                    </p:anim>
                                    <p:anim calcmode="lin" valueType="num">
                                      <p:cBhvr additive="base">
                                        <p:cTn id="91" dur="500"/>
                                        <p:tgtEl>
                                          <p:spTgt spid="37"/>
                                        </p:tgtEl>
                                        <p:attrNameLst>
                                          <p:attrName>ppt_y</p:attrName>
                                        </p:attrNameLst>
                                      </p:cBhvr>
                                      <p:tavLst>
                                        <p:tav tm="0">
                                          <p:val>
                                            <p:strVal val="ppt_y"/>
                                          </p:val>
                                        </p:tav>
                                        <p:tav tm="100000">
                                          <p:val>
                                            <p:strVal val="ppt_y"/>
                                          </p:val>
                                        </p:tav>
                                      </p:tavLst>
                                    </p:anim>
                                    <p:set>
                                      <p:cBhvr>
                                        <p:cTn id="92" dur="1" fill="hold">
                                          <p:stCondLst>
                                            <p:cond delay="499"/>
                                          </p:stCondLst>
                                        </p:cTn>
                                        <p:tgtEl>
                                          <p:spTgt spid="3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10"/>
                                        </p:tgtEl>
                                        <p:attrNameLst>
                                          <p:attrName>fillcolor</p:attrName>
                                        </p:attrNameLst>
                                      </p:cBhvr>
                                      <p:to>
                                        <a:srgbClr val="0070C0"/>
                                      </p:to>
                                    </p:animClr>
                                    <p:set>
                                      <p:cBhvr>
                                        <p:cTn id="97" dur="500" fill="hold"/>
                                        <p:tgtEl>
                                          <p:spTgt spid="10"/>
                                        </p:tgtEl>
                                        <p:attrNameLst>
                                          <p:attrName>fill.type</p:attrName>
                                        </p:attrNameLst>
                                      </p:cBhvr>
                                      <p:to>
                                        <p:strVal val="solid"/>
                                      </p:to>
                                    </p:set>
                                    <p:set>
                                      <p:cBhvr>
                                        <p:cTn id="98" dur="500" fill="hold"/>
                                        <p:tgtEl>
                                          <p:spTgt spid="10"/>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14"/>
                                        </p:tgtEl>
                                        <p:attrNameLst>
                                          <p:attrName>fillcolor</p:attrName>
                                        </p:attrNameLst>
                                      </p:cBhvr>
                                      <p:to>
                                        <a:srgbClr val="FF0000"/>
                                      </p:to>
                                    </p:animClr>
                                    <p:set>
                                      <p:cBhvr>
                                        <p:cTn id="101" dur="500" fill="hold"/>
                                        <p:tgtEl>
                                          <p:spTgt spid="14"/>
                                        </p:tgtEl>
                                        <p:attrNameLst>
                                          <p:attrName>fill.type</p:attrName>
                                        </p:attrNameLst>
                                      </p:cBhvr>
                                      <p:to>
                                        <p:strVal val="solid"/>
                                      </p:to>
                                    </p:set>
                                    <p:set>
                                      <p:cBhvr>
                                        <p:cTn id="102" dur="500" fill="hold"/>
                                        <p:tgtEl>
                                          <p:spTgt spid="14"/>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13"/>
                                        </p:tgtEl>
                                        <p:attrNameLst>
                                          <p:attrName>fillcolor</p:attrName>
                                        </p:attrNameLst>
                                      </p:cBhvr>
                                      <p:to>
                                        <a:srgbClr val="FF0000"/>
                                      </p:to>
                                    </p:animClr>
                                    <p:set>
                                      <p:cBhvr>
                                        <p:cTn id="105" dur="500" fill="hold"/>
                                        <p:tgtEl>
                                          <p:spTgt spid="13"/>
                                        </p:tgtEl>
                                        <p:attrNameLst>
                                          <p:attrName>fill.type</p:attrName>
                                        </p:attrNameLst>
                                      </p:cBhvr>
                                      <p:to>
                                        <p:strVal val="solid"/>
                                      </p:to>
                                    </p:set>
                                    <p:set>
                                      <p:cBhvr>
                                        <p:cTn id="106" dur="500" fill="hold"/>
                                        <p:tgtEl>
                                          <p:spTgt spid="13"/>
                                        </p:tgtEl>
                                        <p:attrNameLst>
                                          <p:attrName>fill.on</p:attrName>
                                        </p:attrNameLst>
                                      </p:cBhvr>
                                      <p:to>
                                        <p:strVal val="true"/>
                                      </p:to>
                                    </p:set>
                                  </p:childTnLst>
                                </p:cTn>
                              </p:par>
                              <p:par>
                                <p:cTn id="107" presetID="2" presetClass="exit" presetSubtype="2" fill="hold" grpId="1" nodeType="withEffect">
                                  <p:stCondLst>
                                    <p:cond delay="0"/>
                                  </p:stCondLst>
                                  <p:childTnLst>
                                    <p:anim calcmode="lin" valueType="num">
                                      <p:cBhvr additive="base">
                                        <p:cTn id="108" dur="500"/>
                                        <p:tgtEl>
                                          <p:spTgt spid="36"/>
                                        </p:tgtEl>
                                        <p:attrNameLst>
                                          <p:attrName>ppt_x</p:attrName>
                                        </p:attrNameLst>
                                      </p:cBhvr>
                                      <p:tavLst>
                                        <p:tav tm="0">
                                          <p:val>
                                            <p:strVal val="ppt_x"/>
                                          </p:val>
                                        </p:tav>
                                        <p:tav tm="100000">
                                          <p:val>
                                            <p:strVal val="1+ppt_w/2"/>
                                          </p:val>
                                        </p:tav>
                                      </p:tavLst>
                                    </p:anim>
                                    <p:anim calcmode="lin" valueType="num">
                                      <p:cBhvr additive="base">
                                        <p:cTn id="109" dur="500"/>
                                        <p:tgtEl>
                                          <p:spTgt spid="36"/>
                                        </p:tgtEl>
                                        <p:attrNameLst>
                                          <p:attrName>ppt_y</p:attrName>
                                        </p:attrNameLst>
                                      </p:cBhvr>
                                      <p:tavLst>
                                        <p:tav tm="0">
                                          <p:val>
                                            <p:strVal val="ppt_y"/>
                                          </p:val>
                                        </p:tav>
                                        <p:tav tm="100000">
                                          <p:val>
                                            <p:strVal val="ppt_y"/>
                                          </p:val>
                                        </p:tav>
                                      </p:tavLst>
                                    </p:anim>
                                    <p:set>
                                      <p:cBhvr>
                                        <p:cTn id="110" dur="1" fill="hold">
                                          <p:stCondLst>
                                            <p:cond delay="499"/>
                                          </p:stCondLst>
                                        </p:cTn>
                                        <p:tgtEl>
                                          <p:spTgt spid="36"/>
                                        </p:tgtEl>
                                        <p:attrNameLst>
                                          <p:attrName>style.visibility</p:attrName>
                                        </p:attrNameLst>
                                      </p:cBhvr>
                                      <p:to>
                                        <p:strVal val="hidden"/>
                                      </p:to>
                                    </p:set>
                                  </p:childTnLst>
                                </p:cTn>
                              </p:par>
                              <p:par>
                                <p:cTn id="111" presetID="2" presetClass="entr" presetSubtype="2"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1+#ppt_w/2"/>
                                          </p:val>
                                        </p:tav>
                                        <p:tav tm="100000">
                                          <p:val>
                                            <p:strVal val="#ppt_x"/>
                                          </p:val>
                                        </p:tav>
                                      </p:tavLst>
                                    </p:anim>
                                    <p:anim calcmode="lin" valueType="num">
                                      <p:cBhvr additive="base">
                                        <p:cTn id="114" dur="500" fill="hold"/>
                                        <p:tgtEl>
                                          <p:spTgt spid="33"/>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 calcmode="lin" valueType="num">
                                      <p:cBhvr additive="base">
                                        <p:cTn id="117" dur="500" fill="hold"/>
                                        <p:tgtEl>
                                          <p:spTgt spid="35"/>
                                        </p:tgtEl>
                                        <p:attrNameLst>
                                          <p:attrName>ppt_x</p:attrName>
                                        </p:attrNameLst>
                                      </p:cBhvr>
                                      <p:tavLst>
                                        <p:tav tm="0">
                                          <p:val>
                                            <p:strVal val="1+#ppt_w/2"/>
                                          </p:val>
                                        </p:tav>
                                        <p:tav tm="100000">
                                          <p:val>
                                            <p:strVal val="#ppt_x"/>
                                          </p:val>
                                        </p:tav>
                                      </p:tavLst>
                                    </p:anim>
                                    <p:anim calcmode="lin" valueType="num">
                                      <p:cBhvr additive="base">
                                        <p:cTn id="11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mph" presetSubtype="2" fill="hold" nodeType="clickEffect">
                                  <p:stCondLst>
                                    <p:cond delay="0"/>
                                  </p:stCondLst>
                                  <p:childTnLst>
                                    <p:animClr clrSpc="rgb" dir="cw">
                                      <p:cBhvr>
                                        <p:cTn id="122" dur="500" fill="hold"/>
                                        <p:tgtEl>
                                          <p:spTgt spid="13"/>
                                        </p:tgtEl>
                                        <p:attrNameLst>
                                          <p:attrName>fillcolor</p:attrName>
                                        </p:attrNameLst>
                                      </p:cBhvr>
                                      <p:to>
                                        <a:srgbClr val="0070C0"/>
                                      </p:to>
                                    </p:animClr>
                                    <p:set>
                                      <p:cBhvr>
                                        <p:cTn id="123" dur="500" fill="hold"/>
                                        <p:tgtEl>
                                          <p:spTgt spid="13"/>
                                        </p:tgtEl>
                                        <p:attrNameLst>
                                          <p:attrName>fill.type</p:attrName>
                                        </p:attrNameLst>
                                      </p:cBhvr>
                                      <p:to>
                                        <p:strVal val="solid"/>
                                      </p:to>
                                    </p:set>
                                    <p:set>
                                      <p:cBhvr>
                                        <p:cTn id="124" dur="500" fill="hold"/>
                                        <p:tgtEl>
                                          <p:spTgt spid="13"/>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6"/>
                                        </p:tgtEl>
                                        <p:attrNameLst>
                                          <p:attrName>fillcolor</p:attrName>
                                        </p:attrNameLst>
                                      </p:cBhvr>
                                      <p:to>
                                        <a:srgbClr val="FF0000"/>
                                      </p:to>
                                    </p:animClr>
                                    <p:set>
                                      <p:cBhvr>
                                        <p:cTn id="127" dur="500" fill="hold"/>
                                        <p:tgtEl>
                                          <p:spTgt spid="16"/>
                                        </p:tgtEl>
                                        <p:attrNameLst>
                                          <p:attrName>fill.type</p:attrName>
                                        </p:attrNameLst>
                                      </p:cBhvr>
                                      <p:to>
                                        <p:strVal val="solid"/>
                                      </p:to>
                                    </p:set>
                                    <p:set>
                                      <p:cBhvr>
                                        <p:cTn id="128" dur="500" fill="hold"/>
                                        <p:tgtEl>
                                          <p:spTgt spid="16"/>
                                        </p:tgtEl>
                                        <p:attrNameLst>
                                          <p:attrName>fill.on</p:attrName>
                                        </p:attrNameLst>
                                      </p:cBhvr>
                                      <p:to>
                                        <p:strVal val="true"/>
                                      </p:to>
                                    </p:set>
                                  </p:childTnLst>
                                </p:cTn>
                              </p:par>
                              <p:par>
                                <p:cTn id="129" presetID="2" presetClass="exit" presetSubtype="2" fill="hold" grpId="1" nodeType="withEffect">
                                  <p:stCondLst>
                                    <p:cond delay="0"/>
                                  </p:stCondLst>
                                  <p:childTnLst>
                                    <p:anim calcmode="lin" valueType="num">
                                      <p:cBhvr additive="base">
                                        <p:cTn id="130" dur="500"/>
                                        <p:tgtEl>
                                          <p:spTgt spid="35"/>
                                        </p:tgtEl>
                                        <p:attrNameLst>
                                          <p:attrName>ppt_x</p:attrName>
                                        </p:attrNameLst>
                                      </p:cBhvr>
                                      <p:tavLst>
                                        <p:tav tm="0">
                                          <p:val>
                                            <p:strVal val="ppt_x"/>
                                          </p:val>
                                        </p:tav>
                                        <p:tav tm="100000">
                                          <p:val>
                                            <p:strVal val="1+ppt_w/2"/>
                                          </p:val>
                                        </p:tav>
                                      </p:tavLst>
                                    </p:anim>
                                    <p:anim calcmode="lin" valueType="num">
                                      <p:cBhvr additive="base">
                                        <p:cTn id="131" dur="500"/>
                                        <p:tgtEl>
                                          <p:spTgt spid="35"/>
                                        </p:tgtEl>
                                        <p:attrNameLst>
                                          <p:attrName>ppt_y</p:attrName>
                                        </p:attrNameLst>
                                      </p:cBhvr>
                                      <p:tavLst>
                                        <p:tav tm="0">
                                          <p:val>
                                            <p:strVal val="ppt_y"/>
                                          </p:val>
                                        </p:tav>
                                        <p:tav tm="100000">
                                          <p:val>
                                            <p:strVal val="ppt_y"/>
                                          </p:val>
                                        </p:tav>
                                      </p:tavLst>
                                    </p:anim>
                                    <p:set>
                                      <p:cBhvr>
                                        <p:cTn id="132" dur="1" fill="hold">
                                          <p:stCondLst>
                                            <p:cond delay="499"/>
                                          </p:stCondLst>
                                        </p:cTn>
                                        <p:tgtEl>
                                          <p:spTgt spid="35"/>
                                        </p:tgtEl>
                                        <p:attrNameLst>
                                          <p:attrName>style.visibility</p:attrName>
                                        </p:attrNameLst>
                                      </p:cBhvr>
                                      <p:to>
                                        <p:strVal val="hidden"/>
                                      </p:to>
                                    </p:set>
                                  </p:childTnLst>
                                </p:cTn>
                              </p:par>
                              <p:par>
                                <p:cTn id="133" presetID="2" presetClass="entr" presetSubtype="2"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additive="base">
                                        <p:cTn id="135" dur="500" fill="hold"/>
                                        <p:tgtEl>
                                          <p:spTgt spid="34"/>
                                        </p:tgtEl>
                                        <p:attrNameLst>
                                          <p:attrName>ppt_x</p:attrName>
                                        </p:attrNameLst>
                                      </p:cBhvr>
                                      <p:tavLst>
                                        <p:tav tm="0">
                                          <p:val>
                                            <p:strVal val="1+#ppt_w/2"/>
                                          </p:val>
                                        </p:tav>
                                        <p:tav tm="100000">
                                          <p:val>
                                            <p:strVal val="#ppt_x"/>
                                          </p:val>
                                        </p:tav>
                                      </p:tavLst>
                                    </p:anim>
                                    <p:anim calcmode="lin" valueType="num">
                                      <p:cBhvr additive="base">
                                        <p:cTn id="13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mph" presetSubtype="2" fill="hold" nodeType="clickEffect">
                                  <p:stCondLst>
                                    <p:cond delay="0"/>
                                  </p:stCondLst>
                                  <p:childTnLst>
                                    <p:animClr clrSpc="rgb" dir="cw">
                                      <p:cBhvr>
                                        <p:cTn id="140" dur="500" fill="hold"/>
                                        <p:tgtEl>
                                          <p:spTgt spid="16"/>
                                        </p:tgtEl>
                                        <p:attrNameLst>
                                          <p:attrName>fillcolor</p:attrName>
                                        </p:attrNameLst>
                                      </p:cBhvr>
                                      <p:to>
                                        <a:srgbClr val="0070C0"/>
                                      </p:to>
                                    </p:animClr>
                                    <p:set>
                                      <p:cBhvr>
                                        <p:cTn id="141" dur="500" fill="hold"/>
                                        <p:tgtEl>
                                          <p:spTgt spid="16"/>
                                        </p:tgtEl>
                                        <p:attrNameLst>
                                          <p:attrName>fill.type</p:attrName>
                                        </p:attrNameLst>
                                      </p:cBhvr>
                                      <p:to>
                                        <p:strVal val="solid"/>
                                      </p:to>
                                    </p:set>
                                    <p:set>
                                      <p:cBhvr>
                                        <p:cTn id="142" dur="500" fill="hold"/>
                                        <p:tgtEl>
                                          <p:spTgt spid="16"/>
                                        </p:tgtEl>
                                        <p:attrNameLst>
                                          <p:attrName>fill.on</p:attrName>
                                        </p:attrNameLst>
                                      </p:cBhvr>
                                      <p:to>
                                        <p:strVal val="true"/>
                                      </p:to>
                                    </p:set>
                                  </p:childTnLst>
                                </p:cTn>
                              </p:par>
                              <p:par>
                                <p:cTn id="143" presetID="2" presetClass="exit" presetSubtype="2"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1+ppt_w/2"/>
                                          </p:val>
                                        </p:tav>
                                      </p:tavLst>
                                    </p:anim>
                                    <p:anim calcmode="lin" valueType="num">
                                      <p:cBhvr additive="base">
                                        <p:cTn id="145" dur="500"/>
                                        <p:tgtEl>
                                          <p:spTgt spid="34"/>
                                        </p:tgtEl>
                                        <p:attrNameLst>
                                          <p:attrName>ppt_y</p:attrName>
                                        </p:attrNameLst>
                                      </p:cBhvr>
                                      <p:tavLst>
                                        <p:tav tm="0">
                                          <p:val>
                                            <p:strVal val="ppt_y"/>
                                          </p:val>
                                        </p:tav>
                                        <p:tav tm="100000">
                                          <p:val>
                                            <p:strVal val="ppt_y"/>
                                          </p:val>
                                        </p:tav>
                                      </p:tavLst>
                                    </p:anim>
                                    <p:set>
                                      <p:cBhvr>
                                        <p:cTn id="146" dur="1" fill="hold">
                                          <p:stCondLst>
                                            <p:cond delay="499"/>
                                          </p:stCondLst>
                                        </p:cTn>
                                        <p:tgtEl>
                                          <p:spTgt spid="34"/>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500" fill="hold"/>
                                        <p:tgtEl>
                                          <p:spTgt spid="14"/>
                                        </p:tgtEl>
                                        <p:attrNameLst>
                                          <p:attrName>fillcolor</p:attrName>
                                        </p:attrNameLst>
                                      </p:cBhvr>
                                      <p:to>
                                        <a:srgbClr val="0070C0"/>
                                      </p:to>
                                    </p:animClr>
                                    <p:set>
                                      <p:cBhvr>
                                        <p:cTn id="151" dur="500" fill="hold"/>
                                        <p:tgtEl>
                                          <p:spTgt spid="14"/>
                                        </p:tgtEl>
                                        <p:attrNameLst>
                                          <p:attrName>fill.type</p:attrName>
                                        </p:attrNameLst>
                                      </p:cBhvr>
                                      <p:to>
                                        <p:strVal val="solid"/>
                                      </p:to>
                                    </p:set>
                                    <p:set>
                                      <p:cBhvr>
                                        <p:cTn id="152" dur="500" fill="hold"/>
                                        <p:tgtEl>
                                          <p:spTgt spid="14"/>
                                        </p:tgtEl>
                                        <p:attrNameLst>
                                          <p:attrName>fill.on</p:attrName>
                                        </p:attrNameLst>
                                      </p:cBhvr>
                                      <p:to>
                                        <p:strVal val="true"/>
                                      </p:to>
                                    </p:set>
                                  </p:childTnLst>
                                </p:cTn>
                              </p:par>
                              <p:par>
                                <p:cTn id="153" presetID="2" presetClass="exit" presetSubtype="2" fill="hold" grpId="1" nodeType="withEffect">
                                  <p:stCondLst>
                                    <p:cond delay="0"/>
                                  </p:stCondLst>
                                  <p:childTnLst>
                                    <p:anim calcmode="lin" valueType="num">
                                      <p:cBhvr additive="base">
                                        <p:cTn id="154" dur="500"/>
                                        <p:tgtEl>
                                          <p:spTgt spid="33"/>
                                        </p:tgtEl>
                                        <p:attrNameLst>
                                          <p:attrName>ppt_x</p:attrName>
                                        </p:attrNameLst>
                                      </p:cBhvr>
                                      <p:tavLst>
                                        <p:tav tm="0">
                                          <p:val>
                                            <p:strVal val="ppt_x"/>
                                          </p:val>
                                        </p:tav>
                                        <p:tav tm="100000">
                                          <p:val>
                                            <p:strVal val="1+ppt_w/2"/>
                                          </p:val>
                                        </p:tav>
                                      </p:tavLst>
                                    </p:anim>
                                    <p:anim calcmode="lin" valueType="num">
                                      <p:cBhvr additive="base">
                                        <p:cTn id="155" dur="500"/>
                                        <p:tgtEl>
                                          <p:spTgt spid="33"/>
                                        </p:tgtEl>
                                        <p:attrNameLst>
                                          <p:attrName>ppt_y</p:attrName>
                                        </p:attrNameLst>
                                      </p:cBhvr>
                                      <p:tavLst>
                                        <p:tav tm="0">
                                          <p:val>
                                            <p:strVal val="ppt_y"/>
                                          </p:val>
                                        </p:tav>
                                        <p:tav tm="100000">
                                          <p:val>
                                            <p:strVal val="ppt_y"/>
                                          </p:val>
                                        </p:tav>
                                      </p:tavLst>
                                    </p:anim>
                                    <p:set>
                                      <p:cBhvr>
                                        <p:cTn id="156" dur="1" fill="hold">
                                          <p:stCondLst>
                                            <p:cond delay="499"/>
                                          </p:stCondLst>
                                        </p:cTn>
                                        <p:tgtEl>
                                          <p:spTgt spid="3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500" fill="hold"/>
                                        <p:tgtEl>
                                          <p:spTgt spid="7"/>
                                        </p:tgtEl>
                                        <p:attrNameLst>
                                          <p:attrName>fillcolor</p:attrName>
                                        </p:attrNameLst>
                                      </p:cBhvr>
                                      <p:to>
                                        <a:srgbClr val="0070C0"/>
                                      </p:to>
                                    </p:animClr>
                                    <p:set>
                                      <p:cBhvr>
                                        <p:cTn id="161" dur="500" fill="hold"/>
                                        <p:tgtEl>
                                          <p:spTgt spid="7"/>
                                        </p:tgtEl>
                                        <p:attrNameLst>
                                          <p:attrName>fill.type</p:attrName>
                                        </p:attrNameLst>
                                      </p:cBhvr>
                                      <p:to>
                                        <p:strVal val="solid"/>
                                      </p:to>
                                    </p:set>
                                    <p:set>
                                      <p:cBhvr>
                                        <p:cTn id="162" dur="500" fill="hold"/>
                                        <p:tgtEl>
                                          <p:spTgt spid="7"/>
                                        </p:tgtEl>
                                        <p:attrNameLst>
                                          <p:attrName>fill.on</p:attrName>
                                        </p:attrNameLst>
                                      </p:cBhvr>
                                      <p:to>
                                        <p:strVal val="true"/>
                                      </p:to>
                                    </p:set>
                                  </p:childTnLst>
                                </p:cTn>
                              </p:par>
                              <p:par>
                                <p:cTn id="163" presetID="2" presetClass="exit" presetSubtype="2" fill="hold" grpId="1" nodeType="withEffect">
                                  <p:stCondLst>
                                    <p:cond delay="0"/>
                                  </p:stCondLst>
                                  <p:childTnLst>
                                    <p:anim calcmode="lin" valueType="num">
                                      <p:cBhvr additive="base">
                                        <p:cTn id="164" dur="500"/>
                                        <p:tgtEl>
                                          <p:spTgt spid="29"/>
                                        </p:tgtEl>
                                        <p:attrNameLst>
                                          <p:attrName>ppt_x</p:attrName>
                                        </p:attrNameLst>
                                      </p:cBhvr>
                                      <p:tavLst>
                                        <p:tav tm="0">
                                          <p:val>
                                            <p:strVal val="ppt_x"/>
                                          </p:val>
                                        </p:tav>
                                        <p:tav tm="100000">
                                          <p:val>
                                            <p:strVal val="1+ppt_w/2"/>
                                          </p:val>
                                        </p:tav>
                                      </p:tavLst>
                                    </p:anim>
                                    <p:anim calcmode="lin" valueType="num">
                                      <p:cBhvr additive="base">
                                        <p:cTn id="165" dur="500"/>
                                        <p:tgtEl>
                                          <p:spTgt spid="29"/>
                                        </p:tgtEl>
                                        <p:attrNameLst>
                                          <p:attrName>ppt_y</p:attrName>
                                        </p:attrNameLst>
                                      </p:cBhvr>
                                      <p:tavLst>
                                        <p:tav tm="0">
                                          <p:val>
                                            <p:strVal val="ppt_y"/>
                                          </p:val>
                                        </p:tav>
                                        <p:tav tm="100000">
                                          <p:val>
                                            <p:strVal val="ppt_y"/>
                                          </p:val>
                                        </p:tav>
                                      </p:tavLst>
                                    </p:anim>
                                    <p:set>
                                      <p:cBhvr>
                                        <p:cTn id="16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rgbClr val="504C44"/>
                </a:solidFill>
                <a:latin typeface="Inter"/>
              </a:rPr>
              <a:t>Ứng dụng </a:t>
            </a:r>
            <a:endParaRPr dirty="0">
              <a:highlight>
                <a:schemeClr val="accent1"/>
              </a:highlight>
            </a:endParaRPr>
          </a:p>
        </p:txBody>
      </p:sp>
      <p:sp>
        <p:nvSpPr>
          <p:cNvPr id="125" name="Google Shape;125;p17"/>
          <p:cNvSpPr txBox="1">
            <a:spLocks noGrp="1"/>
          </p:cNvSpPr>
          <p:nvPr>
            <p:ph type="body" idx="1"/>
          </p:nvPr>
        </p:nvSpPr>
        <p:spPr>
          <a:xfrm>
            <a:off x="1381250" y="1637651"/>
            <a:ext cx="6809700"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dirty="0"/>
              <a:t>Detecting cycle – </a:t>
            </a:r>
            <a:r>
              <a:rPr lang="en-US" dirty="0" err="1"/>
              <a:t>Tìm</a:t>
            </a:r>
            <a:r>
              <a:rPr lang="en-US" dirty="0"/>
              <a:t> </a:t>
            </a:r>
            <a:r>
              <a:rPr lang="en-US" dirty="0" err="1"/>
              <a:t>kiếm</a:t>
            </a:r>
            <a:r>
              <a:rPr lang="en-US" dirty="0"/>
              <a:t> chu </a:t>
            </a:r>
            <a:r>
              <a:rPr lang="en-US" dirty="0" err="1"/>
              <a:t>trình</a:t>
            </a:r>
            <a:r>
              <a:rPr lang="en-US" dirty="0"/>
              <a:t> </a:t>
            </a:r>
          </a:p>
          <a:p>
            <a:pPr marL="457200" lvl="0" indent="-381000" algn="l" rtl="0">
              <a:spcBef>
                <a:spcPts val="0"/>
              </a:spcBef>
              <a:spcAft>
                <a:spcPts val="0"/>
              </a:spcAft>
              <a:buClr>
                <a:schemeClr val="accent1"/>
              </a:buClr>
              <a:buSzPts val="2400"/>
              <a:buChar char="◉"/>
            </a:pPr>
            <a:r>
              <a:rPr lang="en-US" dirty="0"/>
              <a:t>Path finding – </a:t>
            </a:r>
            <a:r>
              <a:rPr lang="en-US" dirty="0" err="1"/>
              <a:t>Tìm</a:t>
            </a:r>
            <a:r>
              <a:rPr lang="en-US" dirty="0"/>
              <a:t> </a:t>
            </a:r>
            <a:r>
              <a:rPr lang="en-US" dirty="0" err="1"/>
              <a:t>kiếm</a:t>
            </a:r>
            <a:r>
              <a:rPr lang="en-US" dirty="0"/>
              <a:t> </a:t>
            </a:r>
            <a:r>
              <a:rPr lang="en-US" dirty="0" err="1"/>
              <a:t>đường</a:t>
            </a:r>
            <a:r>
              <a:rPr lang="en-US" dirty="0"/>
              <a:t> </a:t>
            </a:r>
            <a:r>
              <a:rPr lang="en-US" dirty="0" err="1"/>
              <a:t>đi</a:t>
            </a:r>
            <a:endParaRPr lang="en-US" dirty="0"/>
          </a:p>
          <a:p>
            <a:pPr marL="457200" lvl="0" indent="-381000" algn="l" rtl="0">
              <a:spcBef>
                <a:spcPts val="0"/>
              </a:spcBef>
              <a:spcAft>
                <a:spcPts val="0"/>
              </a:spcAft>
              <a:buClr>
                <a:schemeClr val="accent1"/>
              </a:buClr>
              <a:buSzPts val="2400"/>
              <a:buChar char="◉"/>
            </a:pPr>
            <a:r>
              <a:rPr lang="en-US" dirty="0"/>
              <a:t>Finding strongly connected components – </a:t>
            </a:r>
            <a:r>
              <a:rPr lang="en-US" dirty="0" err="1"/>
              <a:t>Tìm</a:t>
            </a:r>
            <a:r>
              <a:rPr lang="en-US" dirty="0"/>
              <a:t> </a:t>
            </a:r>
            <a:r>
              <a:rPr lang="en-US" dirty="0" err="1"/>
              <a:t>kiếm</a:t>
            </a:r>
            <a:r>
              <a:rPr lang="en-US" dirty="0"/>
              <a:t> </a:t>
            </a:r>
            <a:r>
              <a:rPr lang="en-US" dirty="0" err="1"/>
              <a:t>thành</a:t>
            </a:r>
            <a:r>
              <a:rPr lang="en-US" dirty="0"/>
              <a:t> </a:t>
            </a:r>
            <a:r>
              <a:rPr lang="en-US" dirty="0" err="1"/>
              <a:t>phần</a:t>
            </a:r>
            <a:r>
              <a:rPr lang="en-US" dirty="0"/>
              <a:t> </a:t>
            </a:r>
            <a:r>
              <a:rPr lang="en-US" dirty="0" err="1"/>
              <a:t>liên</a:t>
            </a:r>
            <a:r>
              <a:rPr lang="en-US" dirty="0"/>
              <a:t> </a:t>
            </a:r>
            <a:r>
              <a:rPr lang="en-US" dirty="0" err="1"/>
              <a:t>kết</a:t>
            </a:r>
            <a:endParaRPr lang="en-US"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13305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000" b="1" dirty="0">
                <a:highlight>
                  <a:schemeClr val="accent1"/>
                </a:highlight>
                <a:latin typeface="Lora"/>
                <a:ea typeface="Lora"/>
                <a:cs typeface="Lora"/>
                <a:sym typeface="Lora"/>
              </a:rPr>
              <a:t>Ý </a:t>
            </a:r>
            <a:r>
              <a:rPr lang="en-US" sz="2000" b="1" dirty="0" err="1">
                <a:highlight>
                  <a:schemeClr val="accent1"/>
                </a:highlight>
                <a:latin typeface="Lora"/>
                <a:ea typeface="Lora"/>
                <a:cs typeface="Lora"/>
                <a:sym typeface="Lora"/>
              </a:rPr>
              <a:t>tưởng</a:t>
            </a:r>
            <a:r>
              <a:rPr lang="en-US" sz="2000" b="1" dirty="0">
                <a:highlight>
                  <a:schemeClr val="accent1"/>
                </a:highlight>
                <a:latin typeface="Lora"/>
                <a:ea typeface="Lora"/>
                <a:cs typeface="Lora"/>
                <a:sym typeface="Lora"/>
              </a:rPr>
              <a:t>:</a:t>
            </a:r>
            <a:r>
              <a:rPr lang="en-US" sz="2000" dirty="0"/>
              <a:t> </a:t>
            </a:r>
          </a:p>
          <a:p>
            <a:pPr marL="0" lvl="0" indent="0" algn="just" rtl="0">
              <a:spcBef>
                <a:spcPts val="0"/>
              </a:spcBef>
              <a:spcAft>
                <a:spcPts val="0"/>
              </a:spcAft>
              <a:buClr>
                <a:schemeClr val="dk1"/>
              </a:buClr>
              <a:buSzPts val="1100"/>
              <a:buFont typeface="Arial"/>
              <a:buNone/>
            </a:pPr>
            <a:r>
              <a:rPr lang="vi-VN" sz="2000" dirty="0"/>
              <a:t>Tương tự như Depth First Search nhưng thay vì duyệt đến nhánh xa nhất thì chúng ta duyệt tất cả các đỉnh mà 1 đỉnh gốc chỉ đến. </a:t>
            </a:r>
          </a:p>
          <a:p>
            <a:pPr marL="0" indent="0" algn="just">
              <a:buNone/>
            </a:pPr>
            <a:endParaRPr dirty="0"/>
          </a:p>
        </p:txBody>
      </p:sp>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Breadth-First Traversal</a:t>
            </a:r>
            <a:endParaRPr dirty="0"/>
          </a:p>
        </p:txBody>
      </p:sp>
      <p:sp>
        <p:nvSpPr>
          <p:cNvPr id="159" name="Google Shape;159;p19"/>
          <p:cNvSpPr txBox="1">
            <a:spLocks noGrp="1"/>
          </p:cNvSpPr>
          <p:nvPr>
            <p:ph type="body" idx="2"/>
          </p:nvPr>
        </p:nvSpPr>
        <p:spPr>
          <a:xfrm>
            <a:off x="5117827" y="1518851"/>
            <a:ext cx="3425400" cy="32310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b="1" dirty="0">
                <a:highlight>
                  <a:schemeClr val="accent1"/>
                </a:highlight>
              </a:rPr>
              <a:t>Lưu ý </a:t>
            </a:r>
          </a:p>
          <a:p>
            <a:pPr marL="342900" indent="-342900" algn="just"/>
            <a:r>
              <a:rPr lang="en-US" dirty="0" err="1"/>
              <a:t>Xuất</a:t>
            </a:r>
            <a:r>
              <a:rPr lang="en-US" dirty="0"/>
              <a:t> </a:t>
            </a:r>
            <a:r>
              <a:rPr lang="en-US" dirty="0" err="1"/>
              <a:t>phát</a:t>
            </a:r>
            <a:r>
              <a:rPr lang="en-US" dirty="0"/>
              <a:t> </a:t>
            </a:r>
            <a:r>
              <a:rPr lang="en-US" dirty="0" err="1"/>
              <a:t>từ</a:t>
            </a:r>
            <a:r>
              <a:rPr lang="en-US" dirty="0"/>
              <a:t> </a:t>
            </a:r>
            <a:r>
              <a:rPr lang="en-US" dirty="0" err="1"/>
              <a:t>một</a:t>
            </a:r>
            <a:r>
              <a:rPr lang="en-US" dirty="0"/>
              <a:t> </a:t>
            </a:r>
            <a:r>
              <a:rPr lang="en-US" dirty="0" err="1"/>
              <a:t>đỉnh</a:t>
            </a:r>
            <a:r>
              <a:rPr lang="en-US" dirty="0"/>
              <a:t> </a:t>
            </a:r>
            <a:r>
              <a:rPr lang="en-US" dirty="0" err="1"/>
              <a:t>đi</a:t>
            </a:r>
            <a:r>
              <a:rPr lang="en-US" dirty="0"/>
              <a:t> </a:t>
            </a:r>
            <a:r>
              <a:rPr lang="en-US" dirty="0" err="1"/>
              <a:t>tới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đỉnh</a:t>
            </a:r>
            <a:r>
              <a:rPr lang="en-US" dirty="0"/>
              <a:t> </a:t>
            </a:r>
            <a:r>
              <a:rPr lang="en-US" dirty="0" err="1"/>
              <a:t>kề</a:t>
            </a:r>
            <a:endParaRPr lang="en-US" dirty="0"/>
          </a:p>
          <a:p>
            <a:pPr marL="342900" indent="-342900" algn="just"/>
            <a:r>
              <a:rPr lang="vi-VN" sz="2000" dirty="0"/>
              <a:t>Tiếp tục đem đỉnh khác (từ tập đã được lưu) ra xét và đi cho đến khi không còn đỉnh nào có thể đi </a:t>
            </a:r>
          </a:p>
          <a:p>
            <a:pPr marL="0" indent="0" algn="just">
              <a:buNone/>
            </a:pPr>
            <a:r>
              <a:rPr lang="en-US" sz="2000" dirty="0"/>
              <a:t>⇒</a:t>
            </a:r>
            <a:r>
              <a:rPr lang="vi-VN" sz="2000" dirty="0"/>
              <a:t>vét cạn không gian bài toán và tìm được lời giải (nếu có)</a:t>
            </a:r>
            <a:endParaRPr lang="en" dirty="0">
              <a:highlight>
                <a:schemeClr val="accent1"/>
              </a:highlight>
            </a:endParaRPr>
          </a:p>
          <a:p>
            <a:pPr marL="0" indent="0" algn="just">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173830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Breadth-First Traversal</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5" name="TextBox 4">
            <a:extLst>
              <a:ext uri="{FF2B5EF4-FFF2-40B4-BE49-F238E27FC236}">
                <a16:creationId xmlns:a16="http://schemas.microsoft.com/office/drawing/2014/main" id="{6619EA37-A64E-420E-9427-DE2FF0880D1E}"/>
              </a:ext>
            </a:extLst>
          </p:cNvPr>
          <p:cNvSpPr txBox="1"/>
          <p:nvPr/>
        </p:nvSpPr>
        <p:spPr>
          <a:xfrm>
            <a:off x="748551" y="1506298"/>
            <a:ext cx="7646897" cy="2130904"/>
          </a:xfrm>
          <a:prstGeom prst="rect">
            <a:avLst/>
          </a:prstGeom>
        </p:spPr>
        <p:txBody>
          <a:bodyPr lIns="0" tIns="0" rIns="0" bIns="0" rtlCol="0" anchor="t">
            <a:spAutoFit/>
          </a:bodyPr>
          <a:lstStyle/>
          <a:p>
            <a:pPr>
              <a:lnSpc>
                <a:spcPts val="2100"/>
              </a:lnSpc>
            </a:pPr>
            <a:r>
              <a:rPr lang="vi-VN" sz="1500" dirty="0">
                <a:solidFill>
                  <a:srgbClr val="504C44"/>
                </a:solidFill>
                <a:latin typeface="Inter"/>
              </a:rPr>
              <a:t>B1. Chọn đỉnh bắt đầu là s</a:t>
            </a:r>
          </a:p>
          <a:p>
            <a:pPr>
              <a:lnSpc>
                <a:spcPts val="2100"/>
              </a:lnSpc>
            </a:pPr>
            <a:r>
              <a:rPr lang="vi-VN" sz="1500" dirty="0">
                <a:solidFill>
                  <a:srgbClr val="504C44"/>
                </a:solidFill>
                <a:latin typeface="Inter"/>
              </a:rPr>
              <a:t>B2. Thêm đỉnh bắt đầu vào waiting</a:t>
            </a:r>
          </a:p>
          <a:p>
            <a:pPr>
              <a:lnSpc>
                <a:spcPts val="2100"/>
              </a:lnSpc>
            </a:pPr>
            <a:r>
              <a:rPr lang="vi-VN" sz="1500" dirty="0">
                <a:solidFill>
                  <a:srgbClr val="504C44"/>
                </a:solidFill>
                <a:latin typeface="Inter"/>
              </a:rPr>
              <a:t>B3. Khi còn đỉnh chưa duyệt</a:t>
            </a:r>
          </a:p>
          <a:p>
            <a:pPr>
              <a:lnSpc>
                <a:spcPts val="2100"/>
              </a:lnSpc>
            </a:pPr>
            <a:r>
              <a:rPr lang="vi-VN" sz="1500" dirty="0">
                <a:solidFill>
                  <a:srgbClr val="504C44"/>
                </a:solidFill>
                <a:latin typeface="Inter"/>
              </a:rPr>
              <a:t>           3.1 Frontier = waiting.dequeue()</a:t>
            </a:r>
          </a:p>
          <a:p>
            <a:pPr>
              <a:lnSpc>
                <a:spcPts val="2100"/>
              </a:lnSpc>
            </a:pPr>
            <a:r>
              <a:rPr lang="vi-VN" sz="1500" dirty="0">
                <a:solidFill>
                  <a:srgbClr val="504C44"/>
                </a:solidFill>
                <a:latin typeface="Inter"/>
              </a:rPr>
              <a:t>           3.2 Visited[Frontier] = TRUE</a:t>
            </a:r>
          </a:p>
          <a:p>
            <a:pPr>
              <a:lnSpc>
                <a:spcPts val="2100"/>
              </a:lnSpc>
            </a:pPr>
            <a:r>
              <a:rPr lang="vi-VN" sz="1500" dirty="0">
                <a:solidFill>
                  <a:srgbClr val="504C44"/>
                </a:solidFill>
                <a:latin typeface="Inter"/>
              </a:rPr>
              <a:t>           3.3 For V in G[Frontier]:</a:t>
            </a:r>
          </a:p>
          <a:p>
            <a:pPr>
              <a:lnSpc>
                <a:spcPts val="2100"/>
              </a:lnSpc>
            </a:pPr>
            <a:r>
              <a:rPr lang="vi-VN" sz="1500" dirty="0">
                <a:solidFill>
                  <a:srgbClr val="504C44"/>
                </a:solidFill>
                <a:latin typeface="Inter"/>
              </a:rPr>
              <a:t>                      3.4 Waiting. enqueue(v)</a:t>
            </a:r>
          </a:p>
          <a:p>
            <a:pPr>
              <a:lnSpc>
                <a:spcPts val="2100"/>
              </a:lnSpc>
            </a:pPr>
            <a:endParaRPr lang="en-US" sz="1500" dirty="0">
              <a:solidFill>
                <a:srgbClr val="504C44"/>
              </a:solidFill>
              <a:latin typeface="Inter Bold"/>
            </a:endParaRPr>
          </a:p>
        </p:txBody>
      </p:sp>
    </p:spTree>
    <p:extLst>
      <p:ext uri="{BB962C8B-B14F-4D97-AF65-F5344CB8AC3E}">
        <p14:creationId xmlns:p14="http://schemas.microsoft.com/office/powerpoint/2010/main" val="40712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3879012"/>
            <a:ext cx="8115300" cy="878460"/>
            <a:chOff x="0" y="0"/>
            <a:chExt cx="4274726" cy="462728"/>
          </a:xfrm>
        </p:grpSpPr>
        <p:sp>
          <p:nvSpPr>
            <p:cNvPr id="3" name="Freeform 3"/>
            <p:cNvSpPr/>
            <p:nvPr/>
          </p:nvSpPr>
          <p:spPr>
            <a:xfrm>
              <a:off x="0" y="0"/>
              <a:ext cx="4274726" cy="462728"/>
            </a:xfrm>
            <a:custGeom>
              <a:avLst/>
              <a:gdLst/>
              <a:ahLst/>
              <a:cxnLst/>
              <a:rect l="l" t="t" r="r" b="b"/>
              <a:pathLst>
                <a:path w="4274726" h="462728">
                  <a:moveTo>
                    <a:pt x="0" y="0"/>
                  </a:moveTo>
                  <a:lnTo>
                    <a:pt x="4274726" y="0"/>
                  </a:lnTo>
                  <a:lnTo>
                    <a:pt x="4274726" y="462728"/>
                  </a:lnTo>
                  <a:lnTo>
                    <a:pt x="0" y="462728"/>
                  </a:lnTo>
                  <a:close/>
                </a:path>
              </a:pathLst>
            </a:custGeom>
            <a:solidFill>
              <a:srgbClr val="DBD4D3"/>
            </a:solidFill>
          </p:spPr>
        </p:sp>
        <p:sp>
          <p:nvSpPr>
            <p:cNvPr id="4" name="TextBox 4"/>
            <p:cNvSpPr txBox="1"/>
            <p:nvPr/>
          </p:nvSpPr>
          <p:spPr>
            <a:xfrm>
              <a:off x="0" y="-57150"/>
              <a:ext cx="812800" cy="869950"/>
            </a:xfrm>
            <a:prstGeom prst="rect">
              <a:avLst/>
            </a:prstGeom>
          </p:spPr>
          <p:txBody>
            <a:bodyPr lIns="25400" tIns="25400" rIns="25400" bIns="25400" rtlCol="0" anchor="ctr"/>
            <a:lstStyle/>
            <a:p>
              <a:pPr algn="ctr">
                <a:lnSpc>
                  <a:spcPts val="1653"/>
                </a:lnSpc>
              </a:pPr>
              <a:endParaRPr sz="700"/>
            </a:p>
          </p:txBody>
        </p:sp>
      </p:grpSp>
      <p:sp>
        <p:nvSpPr>
          <p:cNvPr id="42" name="Oval 4">
            <a:extLst>
              <a:ext uri="{FF2B5EF4-FFF2-40B4-BE49-F238E27FC236}">
                <a16:creationId xmlns:a16="http://schemas.microsoft.com/office/drawing/2014/main" id="{3877ACE9-476C-A276-9E1A-5B8319055394}"/>
              </a:ext>
            </a:extLst>
          </p:cNvPr>
          <p:cNvSpPr/>
          <p:nvPr/>
        </p:nvSpPr>
        <p:spPr>
          <a:xfrm>
            <a:off x="875506" y="177880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2212514" y="2720416"/>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45" name="Oval 7">
            <a:extLst>
              <a:ext uri="{FF2B5EF4-FFF2-40B4-BE49-F238E27FC236}">
                <a16:creationId xmlns:a16="http://schemas.microsoft.com/office/drawing/2014/main" id="{9C0F75EE-6F57-F052-B763-9C4EDF6EB223}"/>
              </a:ext>
            </a:extLst>
          </p:cNvPr>
          <p:cNvSpPr/>
          <p:nvPr/>
        </p:nvSpPr>
        <p:spPr>
          <a:xfrm>
            <a:off x="2216656" y="982771"/>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7421184" y="104051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47" name="Oval 9">
            <a:extLst>
              <a:ext uri="{FF2B5EF4-FFF2-40B4-BE49-F238E27FC236}">
                <a16:creationId xmlns:a16="http://schemas.microsoft.com/office/drawing/2014/main" id="{EE3C224C-285D-B442-120F-73E05BD47F23}"/>
              </a:ext>
            </a:extLst>
          </p:cNvPr>
          <p:cNvSpPr/>
          <p:nvPr/>
        </p:nvSpPr>
        <p:spPr>
          <a:xfrm>
            <a:off x="3067332" y="177880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48" name="Oval 10">
            <a:extLst>
              <a:ext uri="{FF2B5EF4-FFF2-40B4-BE49-F238E27FC236}">
                <a16:creationId xmlns:a16="http://schemas.microsoft.com/office/drawing/2014/main" id="{1021F567-DD7E-2701-8AE8-1E60AF4AF066}"/>
              </a:ext>
            </a:extLst>
          </p:cNvPr>
          <p:cNvSpPr/>
          <p:nvPr/>
        </p:nvSpPr>
        <p:spPr>
          <a:xfrm>
            <a:off x="4849761" y="101174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50" name="Oval 12">
            <a:extLst>
              <a:ext uri="{FF2B5EF4-FFF2-40B4-BE49-F238E27FC236}">
                <a16:creationId xmlns:a16="http://schemas.microsoft.com/office/drawing/2014/main" id="{CF7B8883-2DB7-0074-6B90-0C44CB22FE8F}"/>
              </a:ext>
            </a:extLst>
          </p:cNvPr>
          <p:cNvSpPr/>
          <p:nvPr/>
        </p:nvSpPr>
        <p:spPr>
          <a:xfrm>
            <a:off x="3880205" y="2726416"/>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6276534" y="1777457"/>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53" name="Oval 16">
            <a:extLst>
              <a:ext uri="{FF2B5EF4-FFF2-40B4-BE49-F238E27FC236}">
                <a16:creationId xmlns:a16="http://schemas.microsoft.com/office/drawing/2014/main" id="{C000D4D0-9AE9-5FDD-0CC7-25AE5879C15F}"/>
              </a:ext>
            </a:extLst>
          </p:cNvPr>
          <p:cNvSpPr/>
          <p:nvPr/>
        </p:nvSpPr>
        <p:spPr>
          <a:xfrm>
            <a:off x="5383895" y="2720416"/>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cxnSp>
        <p:nvCxnSpPr>
          <p:cNvPr id="54" name="Straight Connector 18">
            <a:extLst>
              <a:ext uri="{FF2B5EF4-FFF2-40B4-BE49-F238E27FC236}">
                <a16:creationId xmlns:a16="http://schemas.microsoft.com/office/drawing/2014/main" id="{BB525896-CECB-22F0-E1AD-523275593942}"/>
              </a:ext>
            </a:extLst>
          </p:cNvPr>
          <p:cNvCxnSpPr>
            <a:cxnSpLocks/>
            <a:stCxn id="42" idx="7"/>
            <a:endCxn id="45" idx="3"/>
          </p:cNvCxnSpPr>
          <p:nvPr/>
        </p:nvCxnSpPr>
        <p:spPr>
          <a:xfrm flipV="1">
            <a:off x="1492136" y="1611791"/>
            <a:ext cx="830317" cy="27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stCxn id="42" idx="5"/>
            <a:endCxn id="44" idx="1"/>
          </p:cNvCxnSpPr>
          <p:nvPr/>
        </p:nvCxnSpPr>
        <p:spPr>
          <a:xfrm>
            <a:off x="1492136" y="2407830"/>
            <a:ext cx="826175" cy="420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22">
            <a:extLst>
              <a:ext uri="{FF2B5EF4-FFF2-40B4-BE49-F238E27FC236}">
                <a16:creationId xmlns:a16="http://schemas.microsoft.com/office/drawing/2014/main" id="{DCFCBE7D-1A50-CB92-4092-B79DB4431610}"/>
              </a:ext>
            </a:extLst>
          </p:cNvPr>
          <p:cNvCxnSpPr>
            <a:stCxn id="45" idx="6"/>
            <a:endCxn id="48" idx="2"/>
          </p:cNvCxnSpPr>
          <p:nvPr/>
        </p:nvCxnSpPr>
        <p:spPr>
          <a:xfrm>
            <a:off x="2939083" y="1351243"/>
            <a:ext cx="1910678" cy="28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5572188" y="1380216"/>
            <a:ext cx="1848996" cy="28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27">
            <a:extLst>
              <a:ext uri="{FF2B5EF4-FFF2-40B4-BE49-F238E27FC236}">
                <a16:creationId xmlns:a16="http://schemas.microsoft.com/office/drawing/2014/main" id="{24BFD7F0-C9C0-6A85-1B0B-B091BDA55383}"/>
              </a:ext>
            </a:extLst>
          </p:cNvPr>
          <p:cNvCxnSpPr>
            <a:stCxn id="45" idx="5"/>
            <a:endCxn id="47" idx="1"/>
          </p:cNvCxnSpPr>
          <p:nvPr/>
        </p:nvCxnSpPr>
        <p:spPr>
          <a:xfrm>
            <a:off x="2833286" y="1611791"/>
            <a:ext cx="339843" cy="27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stCxn id="47" idx="5"/>
            <a:endCxn id="50" idx="1"/>
          </p:cNvCxnSpPr>
          <p:nvPr/>
        </p:nvCxnSpPr>
        <p:spPr>
          <a:xfrm>
            <a:off x="3683962" y="2407830"/>
            <a:ext cx="302041" cy="426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stCxn id="47" idx="6"/>
            <a:endCxn id="51" idx="2"/>
          </p:cNvCxnSpPr>
          <p:nvPr/>
        </p:nvCxnSpPr>
        <p:spPr>
          <a:xfrm flipV="1">
            <a:off x="3789759" y="2145929"/>
            <a:ext cx="2486775" cy="1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flipV="1">
            <a:off x="4602632" y="3088888"/>
            <a:ext cx="781263" cy="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35">
            <a:extLst>
              <a:ext uri="{FF2B5EF4-FFF2-40B4-BE49-F238E27FC236}">
                <a16:creationId xmlns:a16="http://schemas.microsoft.com/office/drawing/2014/main" id="{10F7CF03-02E2-8764-B1CA-D2BC5CE2934D}"/>
              </a:ext>
            </a:extLst>
          </p:cNvPr>
          <p:cNvCxnSpPr>
            <a:cxnSpLocks/>
            <a:stCxn id="51" idx="7"/>
          </p:cNvCxnSpPr>
          <p:nvPr/>
        </p:nvCxnSpPr>
        <p:spPr>
          <a:xfrm flipH="1" flipV="1">
            <a:off x="6748091" y="1858040"/>
            <a:ext cx="145073" cy="27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38">
            <a:extLst>
              <a:ext uri="{FF2B5EF4-FFF2-40B4-BE49-F238E27FC236}">
                <a16:creationId xmlns:a16="http://schemas.microsoft.com/office/drawing/2014/main" id="{DCDDEC34-8BC7-A3B5-C8E2-4E94D528FA14}"/>
              </a:ext>
            </a:extLst>
          </p:cNvPr>
          <p:cNvCxnSpPr>
            <a:cxnSpLocks/>
            <a:stCxn id="51" idx="5"/>
          </p:cNvCxnSpPr>
          <p:nvPr/>
        </p:nvCxnSpPr>
        <p:spPr>
          <a:xfrm flipH="1">
            <a:off x="6748091" y="2406478"/>
            <a:ext cx="145073" cy="27341"/>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30">
            <a:extLst>
              <a:ext uri="{FF2B5EF4-FFF2-40B4-BE49-F238E27FC236}">
                <a16:creationId xmlns:a16="http://schemas.microsoft.com/office/drawing/2014/main" id="{35410EB1-1A7F-7C5A-499C-8A9E8EAF8BC0}"/>
              </a:ext>
            </a:extLst>
          </p:cNvPr>
          <p:cNvSpPr/>
          <p:nvPr/>
        </p:nvSpPr>
        <p:spPr>
          <a:xfrm>
            <a:off x="2548544" y="394977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2</a:t>
            </a:r>
          </a:p>
        </p:txBody>
      </p:sp>
      <p:sp>
        <p:nvSpPr>
          <p:cNvPr id="67" name="Oval 32">
            <a:extLst>
              <a:ext uri="{FF2B5EF4-FFF2-40B4-BE49-F238E27FC236}">
                <a16:creationId xmlns:a16="http://schemas.microsoft.com/office/drawing/2014/main" id="{BCA4E3CF-B523-2456-34BA-4BA879692987}"/>
              </a:ext>
            </a:extLst>
          </p:cNvPr>
          <p:cNvSpPr/>
          <p:nvPr/>
        </p:nvSpPr>
        <p:spPr>
          <a:xfrm>
            <a:off x="1655418" y="392927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1</a:t>
            </a:r>
          </a:p>
        </p:txBody>
      </p:sp>
      <p:sp>
        <p:nvSpPr>
          <p:cNvPr id="70" name="Oval 37">
            <a:extLst>
              <a:ext uri="{FF2B5EF4-FFF2-40B4-BE49-F238E27FC236}">
                <a16:creationId xmlns:a16="http://schemas.microsoft.com/office/drawing/2014/main" id="{3E424D6D-0C41-5852-8399-931BD2EFD576}"/>
              </a:ext>
            </a:extLst>
          </p:cNvPr>
          <p:cNvSpPr/>
          <p:nvPr/>
        </p:nvSpPr>
        <p:spPr>
          <a:xfrm>
            <a:off x="6674519" y="3934532"/>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8</a:t>
            </a:r>
          </a:p>
        </p:txBody>
      </p:sp>
      <p:sp>
        <p:nvSpPr>
          <p:cNvPr id="71" name="Oval 39">
            <a:extLst>
              <a:ext uri="{FF2B5EF4-FFF2-40B4-BE49-F238E27FC236}">
                <a16:creationId xmlns:a16="http://schemas.microsoft.com/office/drawing/2014/main" id="{08FD45AB-71F0-F189-CCF3-443BF3104225}"/>
              </a:ext>
            </a:extLst>
          </p:cNvPr>
          <p:cNvSpPr/>
          <p:nvPr/>
        </p:nvSpPr>
        <p:spPr>
          <a:xfrm>
            <a:off x="7584652" y="3879012"/>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7</a:t>
            </a:r>
          </a:p>
        </p:txBody>
      </p:sp>
      <p:sp>
        <p:nvSpPr>
          <p:cNvPr id="72" name="Oval 41">
            <a:extLst>
              <a:ext uri="{FF2B5EF4-FFF2-40B4-BE49-F238E27FC236}">
                <a16:creationId xmlns:a16="http://schemas.microsoft.com/office/drawing/2014/main" id="{ED0636A6-AD99-8D98-E6C6-DEDE65BEC327}"/>
              </a:ext>
            </a:extLst>
          </p:cNvPr>
          <p:cNvSpPr/>
          <p:nvPr/>
        </p:nvSpPr>
        <p:spPr>
          <a:xfrm>
            <a:off x="5874807" y="3935368"/>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6</a:t>
            </a:r>
          </a:p>
        </p:txBody>
      </p:sp>
      <p:sp>
        <p:nvSpPr>
          <p:cNvPr id="73" name="Oval 43">
            <a:extLst>
              <a:ext uri="{FF2B5EF4-FFF2-40B4-BE49-F238E27FC236}">
                <a16:creationId xmlns:a16="http://schemas.microsoft.com/office/drawing/2014/main" id="{BED6F0CB-35CC-CC91-5AF5-CDAE2DD21BD1}"/>
              </a:ext>
            </a:extLst>
          </p:cNvPr>
          <p:cNvSpPr/>
          <p:nvPr/>
        </p:nvSpPr>
        <p:spPr>
          <a:xfrm>
            <a:off x="4210787" y="3940024"/>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5</a:t>
            </a:r>
          </a:p>
        </p:txBody>
      </p:sp>
      <p:sp>
        <p:nvSpPr>
          <p:cNvPr id="74" name="Oval 44">
            <a:extLst>
              <a:ext uri="{FF2B5EF4-FFF2-40B4-BE49-F238E27FC236}">
                <a16:creationId xmlns:a16="http://schemas.microsoft.com/office/drawing/2014/main" id="{DA89331B-5470-1B21-88BE-1FBCFF223A3E}"/>
              </a:ext>
            </a:extLst>
          </p:cNvPr>
          <p:cNvSpPr/>
          <p:nvPr/>
        </p:nvSpPr>
        <p:spPr>
          <a:xfrm>
            <a:off x="5010498" y="3940023"/>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4</a:t>
            </a:r>
          </a:p>
        </p:txBody>
      </p:sp>
      <p:sp>
        <p:nvSpPr>
          <p:cNvPr id="75" name="Oval 45">
            <a:extLst>
              <a:ext uri="{FF2B5EF4-FFF2-40B4-BE49-F238E27FC236}">
                <a16:creationId xmlns:a16="http://schemas.microsoft.com/office/drawing/2014/main" id="{35836CDE-4CB0-20E1-DAB2-96CB1046D8DF}"/>
              </a:ext>
            </a:extLst>
          </p:cNvPr>
          <p:cNvSpPr/>
          <p:nvPr/>
        </p:nvSpPr>
        <p:spPr>
          <a:xfrm>
            <a:off x="3395657" y="394977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3</a:t>
            </a:r>
          </a:p>
        </p:txBody>
      </p:sp>
      <p:sp>
        <p:nvSpPr>
          <p:cNvPr id="76" name="Oval 46">
            <a:extLst>
              <a:ext uri="{FF2B5EF4-FFF2-40B4-BE49-F238E27FC236}">
                <a16:creationId xmlns:a16="http://schemas.microsoft.com/office/drawing/2014/main" id="{2F29CD15-2EBE-8E9D-CCD1-6F3C18B7CE67}"/>
              </a:ext>
            </a:extLst>
          </p:cNvPr>
          <p:cNvSpPr/>
          <p:nvPr/>
        </p:nvSpPr>
        <p:spPr>
          <a:xfrm>
            <a:off x="723671" y="394977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0</a:t>
            </a:r>
          </a:p>
        </p:txBody>
      </p:sp>
    </p:spTree>
    <p:extLst>
      <p:ext uri="{BB962C8B-B14F-4D97-AF65-F5344CB8AC3E}">
        <p14:creationId xmlns:p14="http://schemas.microsoft.com/office/powerpoint/2010/main" val="6873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2"/>
                                        </p:tgtEl>
                                        <p:attrNameLst>
                                          <p:attrName>fillcolor</p:attrName>
                                        </p:attrNameLst>
                                      </p:cBhvr>
                                      <p:to>
                                        <a:srgbClr val="FF0000"/>
                                      </p:to>
                                    </p:animClr>
                                    <p:set>
                                      <p:cBhvr>
                                        <p:cTn id="7" dur="500" fill="hold"/>
                                        <p:tgtEl>
                                          <p:spTgt spid="42"/>
                                        </p:tgtEl>
                                        <p:attrNameLst>
                                          <p:attrName>fill.type</p:attrName>
                                        </p:attrNameLst>
                                      </p:cBhvr>
                                      <p:to>
                                        <p:strVal val="solid"/>
                                      </p:to>
                                    </p:set>
                                    <p:set>
                                      <p:cBhvr>
                                        <p:cTn id="8" dur="500" fill="hold"/>
                                        <p:tgtEl>
                                          <p:spTgt spid="42"/>
                                        </p:tgtEl>
                                        <p:attrNameLst>
                                          <p:attrName>fill.on</p:attrName>
                                        </p:attrNameLst>
                                      </p:cBhvr>
                                      <p:to>
                                        <p:strVal val="true"/>
                                      </p:to>
                                    </p:set>
                                  </p:childTnLst>
                                </p:cTn>
                              </p:par>
                              <p:par>
                                <p:cTn id="9" presetID="2" presetClass="entr" presetSubtype="2"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1+#ppt_w/2"/>
                                          </p:val>
                                        </p:tav>
                                        <p:tav tm="100000">
                                          <p:val>
                                            <p:strVal val="#ppt_x"/>
                                          </p:val>
                                        </p:tav>
                                      </p:tavLst>
                                    </p:anim>
                                    <p:anim calcmode="lin" valueType="num">
                                      <p:cBhvr additive="base">
                                        <p:cTn id="12"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42"/>
                                        </p:tgtEl>
                                        <p:attrNameLst>
                                          <p:attrName>fillcolor</p:attrName>
                                        </p:attrNameLst>
                                      </p:cBhvr>
                                      <p:to>
                                        <a:srgbClr val="0070C0"/>
                                      </p:to>
                                    </p:animClr>
                                    <p:set>
                                      <p:cBhvr>
                                        <p:cTn id="17" dur="500" fill="hold"/>
                                        <p:tgtEl>
                                          <p:spTgt spid="42"/>
                                        </p:tgtEl>
                                        <p:attrNameLst>
                                          <p:attrName>fill.type</p:attrName>
                                        </p:attrNameLst>
                                      </p:cBhvr>
                                      <p:to>
                                        <p:strVal val="solid"/>
                                      </p:to>
                                    </p:set>
                                    <p:set>
                                      <p:cBhvr>
                                        <p:cTn id="18" dur="500" fill="hold"/>
                                        <p:tgtEl>
                                          <p:spTgt spid="42"/>
                                        </p:tgtEl>
                                        <p:attrNameLst>
                                          <p:attrName>fill.on</p:attrName>
                                        </p:attrNameLst>
                                      </p:cBhvr>
                                      <p:to>
                                        <p:strVal val="true"/>
                                      </p:to>
                                    </p:set>
                                  </p:childTnLst>
                                </p:cTn>
                              </p:par>
                              <p:par>
                                <p:cTn id="19" presetID="2" presetClass="exit" presetSubtype="8" fill="hold" grpId="1" nodeType="withEffect">
                                  <p:stCondLst>
                                    <p:cond delay="0"/>
                                  </p:stCondLst>
                                  <p:childTnLst>
                                    <p:anim calcmode="lin" valueType="num">
                                      <p:cBhvr additive="base">
                                        <p:cTn id="20" dur="500"/>
                                        <p:tgtEl>
                                          <p:spTgt spid="76"/>
                                        </p:tgtEl>
                                        <p:attrNameLst>
                                          <p:attrName>ppt_x</p:attrName>
                                        </p:attrNameLst>
                                      </p:cBhvr>
                                      <p:tavLst>
                                        <p:tav tm="0">
                                          <p:val>
                                            <p:strVal val="ppt_x"/>
                                          </p:val>
                                        </p:tav>
                                        <p:tav tm="100000">
                                          <p:val>
                                            <p:strVal val="0-ppt_w/2"/>
                                          </p:val>
                                        </p:tav>
                                      </p:tavLst>
                                    </p:anim>
                                    <p:anim calcmode="lin" valueType="num">
                                      <p:cBhvr additive="base">
                                        <p:cTn id="21" dur="500"/>
                                        <p:tgtEl>
                                          <p:spTgt spid="76"/>
                                        </p:tgtEl>
                                        <p:attrNameLst>
                                          <p:attrName>ppt_y</p:attrName>
                                        </p:attrNameLst>
                                      </p:cBhvr>
                                      <p:tavLst>
                                        <p:tav tm="0">
                                          <p:val>
                                            <p:strVal val="ppt_y"/>
                                          </p:val>
                                        </p:tav>
                                        <p:tav tm="100000">
                                          <p:val>
                                            <p:strVal val="ppt_y"/>
                                          </p:val>
                                        </p:tav>
                                      </p:tavLst>
                                    </p:anim>
                                    <p:set>
                                      <p:cBhvr>
                                        <p:cTn id="22" dur="1" fill="hold">
                                          <p:stCondLst>
                                            <p:cond delay="499"/>
                                          </p:stCondLst>
                                        </p:cTn>
                                        <p:tgtEl>
                                          <p:spTgt spid="76"/>
                                        </p:tgtEl>
                                        <p:attrNameLst>
                                          <p:attrName>style.visibility</p:attrName>
                                        </p:attrNameLst>
                                      </p:cBhvr>
                                      <p:to>
                                        <p:strVal val="hidden"/>
                                      </p:to>
                                    </p:set>
                                  </p:childTnLst>
                                </p:cTn>
                              </p:par>
                              <p:par>
                                <p:cTn id="23" presetID="1" presetClass="emph" presetSubtype="2" fill="hold" nodeType="withEffect">
                                  <p:stCondLst>
                                    <p:cond delay="0"/>
                                  </p:stCondLst>
                                  <p:childTnLst>
                                    <p:animClr clrSpc="rgb" dir="cw">
                                      <p:cBhvr>
                                        <p:cTn id="24" dur="500" fill="hold"/>
                                        <p:tgtEl>
                                          <p:spTgt spid="45"/>
                                        </p:tgtEl>
                                        <p:attrNameLst>
                                          <p:attrName>fillcolor</p:attrName>
                                        </p:attrNameLst>
                                      </p:cBhvr>
                                      <p:to>
                                        <a:srgbClr val="FF0000"/>
                                      </p:to>
                                    </p:animClr>
                                    <p:set>
                                      <p:cBhvr>
                                        <p:cTn id="25" dur="500" fill="hold"/>
                                        <p:tgtEl>
                                          <p:spTgt spid="45"/>
                                        </p:tgtEl>
                                        <p:attrNameLst>
                                          <p:attrName>fill.type</p:attrName>
                                        </p:attrNameLst>
                                      </p:cBhvr>
                                      <p:to>
                                        <p:strVal val="solid"/>
                                      </p:to>
                                    </p:set>
                                    <p:set>
                                      <p:cBhvr>
                                        <p:cTn id="26" dur="500" fill="hold"/>
                                        <p:tgtEl>
                                          <p:spTgt spid="4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44"/>
                                        </p:tgtEl>
                                        <p:attrNameLst>
                                          <p:attrName>fillcolor</p:attrName>
                                        </p:attrNameLst>
                                      </p:cBhvr>
                                      <p:to>
                                        <a:srgbClr val="FF0000"/>
                                      </p:to>
                                    </p:animClr>
                                    <p:set>
                                      <p:cBhvr>
                                        <p:cTn id="29" dur="500" fill="hold"/>
                                        <p:tgtEl>
                                          <p:spTgt spid="44"/>
                                        </p:tgtEl>
                                        <p:attrNameLst>
                                          <p:attrName>fill.type</p:attrName>
                                        </p:attrNameLst>
                                      </p:cBhvr>
                                      <p:to>
                                        <p:strVal val="solid"/>
                                      </p:to>
                                    </p:set>
                                    <p:set>
                                      <p:cBhvr>
                                        <p:cTn id="30" dur="500" fill="hold"/>
                                        <p:tgtEl>
                                          <p:spTgt spid="44"/>
                                        </p:tgtEl>
                                        <p:attrNameLst>
                                          <p:attrName>fill.on</p:attrName>
                                        </p:attrNameLst>
                                      </p:cBhvr>
                                      <p:to>
                                        <p:strVal val="true"/>
                                      </p:to>
                                    </p:set>
                                  </p:childTnLst>
                                </p:cTn>
                              </p:par>
                              <p:par>
                                <p:cTn id="31" presetID="2" presetClass="entr" presetSubtype="2"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1+#ppt_w/2"/>
                                          </p:val>
                                        </p:tav>
                                        <p:tav tm="100000">
                                          <p:val>
                                            <p:strVal val="#ppt_x"/>
                                          </p:val>
                                        </p:tav>
                                      </p:tavLst>
                                    </p:anim>
                                    <p:anim calcmode="lin" valueType="num">
                                      <p:cBhvr additive="base">
                                        <p:cTn id="34" dur="500" fill="hold"/>
                                        <p:tgtEl>
                                          <p:spTgt spid="6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45"/>
                                        </p:tgtEl>
                                        <p:attrNameLst>
                                          <p:attrName>fillcolor</p:attrName>
                                        </p:attrNameLst>
                                      </p:cBhvr>
                                      <p:to>
                                        <a:srgbClr val="0070C0"/>
                                      </p:to>
                                    </p:animClr>
                                    <p:set>
                                      <p:cBhvr>
                                        <p:cTn id="43" dur="500" fill="hold"/>
                                        <p:tgtEl>
                                          <p:spTgt spid="45"/>
                                        </p:tgtEl>
                                        <p:attrNameLst>
                                          <p:attrName>fill.type</p:attrName>
                                        </p:attrNameLst>
                                      </p:cBhvr>
                                      <p:to>
                                        <p:strVal val="solid"/>
                                      </p:to>
                                    </p:set>
                                    <p:set>
                                      <p:cBhvr>
                                        <p:cTn id="44" dur="500" fill="hold"/>
                                        <p:tgtEl>
                                          <p:spTgt spid="45"/>
                                        </p:tgtEl>
                                        <p:attrNameLst>
                                          <p:attrName>fill.on</p:attrName>
                                        </p:attrNameLst>
                                      </p:cBhvr>
                                      <p:to>
                                        <p:strVal val="true"/>
                                      </p:to>
                                    </p:set>
                                  </p:childTnLst>
                                </p:cTn>
                              </p:par>
                              <p:par>
                                <p:cTn id="45" presetID="2" presetClass="exit" presetSubtype="8" fill="hold" grpId="1" nodeType="withEffect">
                                  <p:stCondLst>
                                    <p:cond delay="0"/>
                                  </p:stCondLst>
                                  <p:childTnLst>
                                    <p:anim calcmode="lin" valueType="num">
                                      <p:cBhvr additive="base">
                                        <p:cTn id="46" dur="500"/>
                                        <p:tgtEl>
                                          <p:spTgt spid="67"/>
                                        </p:tgtEl>
                                        <p:attrNameLst>
                                          <p:attrName>ppt_x</p:attrName>
                                        </p:attrNameLst>
                                      </p:cBhvr>
                                      <p:tavLst>
                                        <p:tav tm="0">
                                          <p:val>
                                            <p:strVal val="ppt_x"/>
                                          </p:val>
                                        </p:tav>
                                        <p:tav tm="100000">
                                          <p:val>
                                            <p:strVal val="0-ppt_w/2"/>
                                          </p:val>
                                        </p:tav>
                                      </p:tavLst>
                                    </p:anim>
                                    <p:anim calcmode="lin" valueType="num">
                                      <p:cBhvr additive="base">
                                        <p:cTn id="47" dur="500"/>
                                        <p:tgtEl>
                                          <p:spTgt spid="67"/>
                                        </p:tgtEl>
                                        <p:attrNameLst>
                                          <p:attrName>ppt_y</p:attrName>
                                        </p:attrNameLst>
                                      </p:cBhvr>
                                      <p:tavLst>
                                        <p:tav tm="0">
                                          <p:val>
                                            <p:strVal val="ppt_y"/>
                                          </p:val>
                                        </p:tav>
                                        <p:tav tm="100000">
                                          <p:val>
                                            <p:strVal val="ppt_y"/>
                                          </p:val>
                                        </p:tav>
                                      </p:tavLst>
                                    </p:anim>
                                    <p:set>
                                      <p:cBhvr>
                                        <p:cTn id="48" dur="1" fill="hold">
                                          <p:stCondLst>
                                            <p:cond delay="499"/>
                                          </p:stCondLst>
                                        </p:cTn>
                                        <p:tgtEl>
                                          <p:spTgt spid="67"/>
                                        </p:tgtEl>
                                        <p:attrNameLst>
                                          <p:attrName>style.visibility</p:attrName>
                                        </p:attrNameLst>
                                      </p:cBhvr>
                                      <p:to>
                                        <p:strVal val="hidden"/>
                                      </p:to>
                                    </p:set>
                                  </p:childTnLst>
                                </p:cTn>
                              </p:par>
                              <p:par>
                                <p:cTn id="49" presetID="2" presetClass="entr" presetSubtype="2"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1+#ppt_w/2"/>
                                          </p:val>
                                        </p:tav>
                                        <p:tav tm="100000">
                                          <p:val>
                                            <p:strVal val="#ppt_x"/>
                                          </p:val>
                                        </p:tav>
                                      </p:tavLst>
                                    </p:anim>
                                    <p:anim calcmode="lin" valueType="num">
                                      <p:cBhvr additive="base">
                                        <p:cTn id="52" dur="500" fill="hold"/>
                                        <p:tgtEl>
                                          <p:spTgt spid="7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1+#ppt_w/2"/>
                                          </p:val>
                                        </p:tav>
                                        <p:tav tm="100000">
                                          <p:val>
                                            <p:strVal val="#ppt_x"/>
                                          </p:val>
                                        </p:tav>
                                      </p:tavLst>
                                    </p:anim>
                                    <p:anim calcmode="lin" valueType="num">
                                      <p:cBhvr additive="base">
                                        <p:cTn id="56" dur="500" fill="hold"/>
                                        <p:tgtEl>
                                          <p:spTgt spid="73"/>
                                        </p:tgtEl>
                                        <p:attrNameLst>
                                          <p:attrName>ppt_y</p:attrName>
                                        </p:attrNameLst>
                                      </p:cBhvr>
                                      <p:tavLst>
                                        <p:tav tm="0">
                                          <p:val>
                                            <p:strVal val="#ppt_y"/>
                                          </p:val>
                                        </p:tav>
                                        <p:tav tm="100000">
                                          <p:val>
                                            <p:strVal val="#ppt_y"/>
                                          </p:val>
                                        </p:tav>
                                      </p:tavLst>
                                    </p:anim>
                                  </p:childTnLst>
                                </p:cTn>
                              </p:par>
                              <p:par>
                                <p:cTn id="57" presetID="1" presetClass="emph" presetSubtype="2" fill="hold" nodeType="withEffect">
                                  <p:stCondLst>
                                    <p:cond delay="0"/>
                                  </p:stCondLst>
                                  <p:childTnLst>
                                    <p:animClr clrSpc="rgb" dir="cw">
                                      <p:cBhvr>
                                        <p:cTn id="58" dur="500" fill="hold"/>
                                        <p:tgtEl>
                                          <p:spTgt spid="47"/>
                                        </p:tgtEl>
                                        <p:attrNameLst>
                                          <p:attrName>fillcolor</p:attrName>
                                        </p:attrNameLst>
                                      </p:cBhvr>
                                      <p:to>
                                        <a:srgbClr val="FF0000"/>
                                      </p:to>
                                    </p:animClr>
                                    <p:set>
                                      <p:cBhvr>
                                        <p:cTn id="59" dur="500" fill="hold"/>
                                        <p:tgtEl>
                                          <p:spTgt spid="47"/>
                                        </p:tgtEl>
                                        <p:attrNameLst>
                                          <p:attrName>fill.type</p:attrName>
                                        </p:attrNameLst>
                                      </p:cBhvr>
                                      <p:to>
                                        <p:strVal val="solid"/>
                                      </p:to>
                                    </p:set>
                                    <p:set>
                                      <p:cBhvr>
                                        <p:cTn id="60" dur="500" fill="hold"/>
                                        <p:tgtEl>
                                          <p:spTgt spid="4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48"/>
                                        </p:tgtEl>
                                        <p:attrNameLst>
                                          <p:attrName>fillcolor</p:attrName>
                                        </p:attrNameLst>
                                      </p:cBhvr>
                                      <p:to>
                                        <a:srgbClr val="FF0000"/>
                                      </p:to>
                                    </p:animClr>
                                    <p:set>
                                      <p:cBhvr>
                                        <p:cTn id="63" dur="500" fill="hold"/>
                                        <p:tgtEl>
                                          <p:spTgt spid="48"/>
                                        </p:tgtEl>
                                        <p:attrNameLst>
                                          <p:attrName>fill.type</p:attrName>
                                        </p:attrNameLst>
                                      </p:cBhvr>
                                      <p:to>
                                        <p:strVal val="solid"/>
                                      </p:to>
                                    </p:set>
                                    <p:set>
                                      <p:cBhvr>
                                        <p:cTn id="64" dur="500" fill="hold"/>
                                        <p:tgtEl>
                                          <p:spTgt spid="48"/>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4"/>
                                        </p:tgtEl>
                                        <p:attrNameLst>
                                          <p:attrName>fillcolor</p:attrName>
                                        </p:attrNameLst>
                                      </p:cBhvr>
                                      <p:to>
                                        <a:srgbClr val="0070C0"/>
                                      </p:to>
                                    </p:animClr>
                                    <p:set>
                                      <p:cBhvr>
                                        <p:cTn id="69" dur="500" fill="hold"/>
                                        <p:tgtEl>
                                          <p:spTgt spid="44"/>
                                        </p:tgtEl>
                                        <p:attrNameLst>
                                          <p:attrName>fill.type</p:attrName>
                                        </p:attrNameLst>
                                      </p:cBhvr>
                                      <p:to>
                                        <p:strVal val="solid"/>
                                      </p:to>
                                    </p:set>
                                    <p:set>
                                      <p:cBhvr>
                                        <p:cTn id="70" dur="500" fill="hold"/>
                                        <p:tgtEl>
                                          <p:spTgt spid="44"/>
                                        </p:tgtEl>
                                        <p:attrNameLst>
                                          <p:attrName>fill.on</p:attrName>
                                        </p:attrNameLst>
                                      </p:cBhvr>
                                      <p:to>
                                        <p:strVal val="true"/>
                                      </p:to>
                                    </p:set>
                                  </p:childTnLst>
                                </p:cTn>
                              </p:par>
                              <p:par>
                                <p:cTn id="71" presetID="2" presetClass="exit" presetSubtype="8" fill="hold" grpId="1" nodeType="withEffect">
                                  <p:stCondLst>
                                    <p:cond delay="0"/>
                                  </p:stCondLst>
                                  <p:childTnLst>
                                    <p:anim calcmode="lin" valueType="num">
                                      <p:cBhvr additive="base">
                                        <p:cTn id="72" dur="500"/>
                                        <p:tgtEl>
                                          <p:spTgt spid="66"/>
                                        </p:tgtEl>
                                        <p:attrNameLst>
                                          <p:attrName>ppt_x</p:attrName>
                                        </p:attrNameLst>
                                      </p:cBhvr>
                                      <p:tavLst>
                                        <p:tav tm="0">
                                          <p:val>
                                            <p:strVal val="ppt_x"/>
                                          </p:val>
                                        </p:tav>
                                        <p:tav tm="100000">
                                          <p:val>
                                            <p:strVal val="0-ppt_w/2"/>
                                          </p:val>
                                        </p:tav>
                                      </p:tavLst>
                                    </p:anim>
                                    <p:anim calcmode="lin" valueType="num">
                                      <p:cBhvr additive="base">
                                        <p:cTn id="73" dur="500"/>
                                        <p:tgtEl>
                                          <p:spTgt spid="66"/>
                                        </p:tgtEl>
                                        <p:attrNameLst>
                                          <p:attrName>ppt_y</p:attrName>
                                        </p:attrNameLst>
                                      </p:cBhvr>
                                      <p:tavLst>
                                        <p:tav tm="0">
                                          <p:val>
                                            <p:strVal val="ppt_y"/>
                                          </p:val>
                                        </p:tav>
                                        <p:tav tm="100000">
                                          <p:val>
                                            <p:strVal val="ppt_y"/>
                                          </p:val>
                                        </p:tav>
                                      </p:tavLst>
                                    </p:anim>
                                    <p:set>
                                      <p:cBhvr>
                                        <p:cTn id="74" dur="1" fill="hold">
                                          <p:stCondLst>
                                            <p:cond delay="499"/>
                                          </p:stCondLst>
                                        </p:cTn>
                                        <p:tgtEl>
                                          <p:spTgt spid="6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500" fill="hold"/>
                                        <p:tgtEl>
                                          <p:spTgt spid="48"/>
                                        </p:tgtEl>
                                        <p:attrNameLst>
                                          <p:attrName>fillcolor</p:attrName>
                                        </p:attrNameLst>
                                      </p:cBhvr>
                                      <p:to>
                                        <a:srgbClr val="0070C0"/>
                                      </p:to>
                                    </p:animClr>
                                    <p:set>
                                      <p:cBhvr>
                                        <p:cTn id="79" dur="500" fill="hold"/>
                                        <p:tgtEl>
                                          <p:spTgt spid="48"/>
                                        </p:tgtEl>
                                        <p:attrNameLst>
                                          <p:attrName>fill.type</p:attrName>
                                        </p:attrNameLst>
                                      </p:cBhvr>
                                      <p:to>
                                        <p:strVal val="solid"/>
                                      </p:to>
                                    </p:set>
                                    <p:set>
                                      <p:cBhvr>
                                        <p:cTn id="80" dur="500" fill="hold"/>
                                        <p:tgtEl>
                                          <p:spTgt spid="48"/>
                                        </p:tgtEl>
                                        <p:attrNameLst>
                                          <p:attrName>fill.on</p:attrName>
                                        </p:attrNameLst>
                                      </p:cBhvr>
                                      <p:to>
                                        <p:strVal val="true"/>
                                      </p:to>
                                    </p:set>
                                  </p:childTnLst>
                                </p:cTn>
                              </p:par>
                              <p:par>
                                <p:cTn id="81" presetID="2" presetClass="exit" presetSubtype="8" fill="hold" grpId="1" nodeType="withEffect">
                                  <p:stCondLst>
                                    <p:cond delay="0"/>
                                  </p:stCondLst>
                                  <p:childTnLst>
                                    <p:anim calcmode="lin" valueType="num">
                                      <p:cBhvr additive="base">
                                        <p:cTn id="82" dur="500"/>
                                        <p:tgtEl>
                                          <p:spTgt spid="75"/>
                                        </p:tgtEl>
                                        <p:attrNameLst>
                                          <p:attrName>ppt_x</p:attrName>
                                        </p:attrNameLst>
                                      </p:cBhvr>
                                      <p:tavLst>
                                        <p:tav tm="0">
                                          <p:val>
                                            <p:strVal val="ppt_x"/>
                                          </p:val>
                                        </p:tav>
                                        <p:tav tm="100000">
                                          <p:val>
                                            <p:strVal val="0-ppt_w/2"/>
                                          </p:val>
                                        </p:tav>
                                      </p:tavLst>
                                    </p:anim>
                                    <p:anim calcmode="lin" valueType="num">
                                      <p:cBhvr additive="base">
                                        <p:cTn id="83" dur="500"/>
                                        <p:tgtEl>
                                          <p:spTgt spid="75"/>
                                        </p:tgtEl>
                                        <p:attrNameLst>
                                          <p:attrName>ppt_y</p:attrName>
                                        </p:attrNameLst>
                                      </p:cBhvr>
                                      <p:tavLst>
                                        <p:tav tm="0">
                                          <p:val>
                                            <p:strVal val="ppt_y"/>
                                          </p:val>
                                        </p:tav>
                                        <p:tav tm="100000">
                                          <p:val>
                                            <p:strVal val="ppt_y"/>
                                          </p:val>
                                        </p:tav>
                                      </p:tavLst>
                                    </p:anim>
                                    <p:set>
                                      <p:cBhvr>
                                        <p:cTn id="84" dur="1" fill="hold">
                                          <p:stCondLst>
                                            <p:cond delay="499"/>
                                          </p:stCondLst>
                                        </p:cTn>
                                        <p:tgtEl>
                                          <p:spTgt spid="75"/>
                                        </p:tgtEl>
                                        <p:attrNameLst>
                                          <p:attrName>style.visibility</p:attrName>
                                        </p:attrNameLst>
                                      </p:cBhvr>
                                      <p:to>
                                        <p:strVal val="hidden"/>
                                      </p:to>
                                    </p:set>
                                  </p:childTnLst>
                                </p:cTn>
                              </p:par>
                              <p:par>
                                <p:cTn id="85" presetID="1" presetClass="emph" presetSubtype="2" fill="hold" nodeType="withEffect">
                                  <p:stCondLst>
                                    <p:cond delay="0"/>
                                  </p:stCondLst>
                                  <p:childTnLst>
                                    <p:animClr clrSpc="rgb" dir="cw">
                                      <p:cBhvr>
                                        <p:cTn id="86" dur="500" fill="hold"/>
                                        <p:tgtEl>
                                          <p:spTgt spid="46"/>
                                        </p:tgtEl>
                                        <p:attrNameLst>
                                          <p:attrName>fillcolor</p:attrName>
                                        </p:attrNameLst>
                                      </p:cBhvr>
                                      <p:to>
                                        <a:srgbClr val="FF0000"/>
                                      </p:to>
                                    </p:animClr>
                                    <p:set>
                                      <p:cBhvr>
                                        <p:cTn id="87" dur="500" fill="hold"/>
                                        <p:tgtEl>
                                          <p:spTgt spid="46"/>
                                        </p:tgtEl>
                                        <p:attrNameLst>
                                          <p:attrName>fill.type</p:attrName>
                                        </p:attrNameLst>
                                      </p:cBhvr>
                                      <p:to>
                                        <p:strVal val="solid"/>
                                      </p:to>
                                    </p:set>
                                    <p:set>
                                      <p:cBhvr>
                                        <p:cTn id="88" dur="500" fill="hold"/>
                                        <p:tgtEl>
                                          <p:spTgt spid="46"/>
                                        </p:tgtEl>
                                        <p:attrNameLst>
                                          <p:attrName>fill.on</p:attrName>
                                        </p:attrNameLst>
                                      </p:cBhvr>
                                      <p:to>
                                        <p:strVal val="true"/>
                                      </p:to>
                                    </p:set>
                                  </p:childTnLst>
                                </p:cTn>
                              </p:par>
                              <p:par>
                                <p:cTn id="89" presetID="2" presetClass="entr" presetSubtype="2"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additive="base">
                                        <p:cTn id="91" dur="500" fill="hold"/>
                                        <p:tgtEl>
                                          <p:spTgt spid="74"/>
                                        </p:tgtEl>
                                        <p:attrNameLst>
                                          <p:attrName>ppt_x</p:attrName>
                                        </p:attrNameLst>
                                      </p:cBhvr>
                                      <p:tavLst>
                                        <p:tav tm="0">
                                          <p:val>
                                            <p:strVal val="1+#ppt_w/2"/>
                                          </p:val>
                                        </p:tav>
                                        <p:tav tm="100000">
                                          <p:val>
                                            <p:strVal val="#ppt_x"/>
                                          </p:val>
                                        </p:tav>
                                      </p:tavLst>
                                    </p:anim>
                                    <p:anim calcmode="lin" valueType="num">
                                      <p:cBhvr additive="base">
                                        <p:cTn id="9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47"/>
                                        </p:tgtEl>
                                        <p:attrNameLst>
                                          <p:attrName>fillcolor</p:attrName>
                                        </p:attrNameLst>
                                      </p:cBhvr>
                                      <p:to>
                                        <a:srgbClr val="0070C0"/>
                                      </p:to>
                                    </p:animClr>
                                    <p:set>
                                      <p:cBhvr>
                                        <p:cTn id="97" dur="500" fill="hold"/>
                                        <p:tgtEl>
                                          <p:spTgt spid="47"/>
                                        </p:tgtEl>
                                        <p:attrNameLst>
                                          <p:attrName>fill.type</p:attrName>
                                        </p:attrNameLst>
                                      </p:cBhvr>
                                      <p:to>
                                        <p:strVal val="solid"/>
                                      </p:to>
                                    </p:set>
                                    <p:set>
                                      <p:cBhvr>
                                        <p:cTn id="98" dur="500" fill="hold"/>
                                        <p:tgtEl>
                                          <p:spTgt spid="47"/>
                                        </p:tgtEl>
                                        <p:attrNameLst>
                                          <p:attrName>fill.on</p:attrName>
                                        </p:attrNameLst>
                                      </p:cBhvr>
                                      <p:to>
                                        <p:strVal val="true"/>
                                      </p:to>
                                    </p:set>
                                  </p:childTnLst>
                                </p:cTn>
                              </p:par>
                              <p:par>
                                <p:cTn id="99" presetID="2" presetClass="exit" presetSubtype="8" fill="hold" grpId="1" nodeType="withEffect">
                                  <p:stCondLst>
                                    <p:cond delay="0"/>
                                  </p:stCondLst>
                                  <p:childTnLst>
                                    <p:anim calcmode="lin" valueType="num">
                                      <p:cBhvr additive="base">
                                        <p:cTn id="100" dur="500"/>
                                        <p:tgtEl>
                                          <p:spTgt spid="73"/>
                                        </p:tgtEl>
                                        <p:attrNameLst>
                                          <p:attrName>ppt_x</p:attrName>
                                        </p:attrNameLst>
                                      </p:cBhvr>
                                      <p:tavLst>
                                        <p:tav tm="0">
                                          <p:val>
                                            <p:strVal val="ppt_x"/>
                                          </p:val>
                                        </p:tav>
                                        <p:tav tm="100000">
                                          <p:val>
                                            <p:strVal val="0-ppt_w/2"/>
                                          </p:val>
                                        </p:tav>
                                      </p:tavLst>
                                    </p:anim>
                                    <p:anim calcmode="lin" valueType="num">
                                      <p:cBhvr additive="base">
                                        <p:cTn id="101" dur="500"/>
                                        <p:tgtEl>
                                          <p:spTgt spid="73"/>
                                        </p:tgtEl>
                                        <p:attrNameLst>
                                          <p:attrName>ppt_y</p:attrName>
                                        </p:attrNameLst>
                                      </p:cBhvr>
                                      <p:tavLst>
                                        <p:tav tm="0">
                                          <p:val>
                                            <p:strVal val="ppt_y"/>
                                          </p:val>
                                        </p:tav>
                                        <p:tav tm="100000">
                                          <p:val>
                                            <p:strVal val="ppt_y"/>
                                          </p:val>
                                        </p:tav>
                                      </p:tavLst>
                                    </p:anim>
                                    <p:set>
                                      <p:cBhvr>
                                        <p:cTn id="102" dur="1" fill="hold">
                                          <p:stCondLst>
                                            <p:cond delay="499"/>
                                          </p:stCondLst>
                                        </p:cTn>
                                        <p:tgtEl>
                                          <p:spTgt spid="73"/>
                                        </p:tgtEl>
                                        <p:attrNameLst>
                                          <p:attrName>style.visibility</p:attrName>
                                        </p:attrNameLst>
                                      </p:cBhvr>
                                      <p:to>
                                        <p:strVal val="hidden"/>
                                      </p:to>
                                    </p:set>
                                  </p:childTnLst>
                                </p:cTn>
                              </p:par>
                              <p:par>
                                <p:cTn id="103" presetID="1" presetClass="emph" presetSubtype="2" fill="hold" nodeType="withEffect">
                                  <p:stCondLst>
                                    <p:cond delay="0"/>
                                  </p:stCondLst>
                                  <p:childTnLst>
                                    <p:animClr clrSpc="rgb" dir="cw">
                                      <p:cBhvr>
                                        <p:cTn id="104" dur="500" fill="hold"/>
                                        <p:tgtEl>
                                          <p:spTgt spid="50"/>
                                        </p:tgtEl>
                                        <p:attrNameLst>
                                          <p:attrName>fillcolor</p:attrName>
                                        </p:attrNameLst>
                                      </p:cBhvr>
                                      <p:to>
                                        <a:srgbClr val="FF0000"/>
                                      </p:to>
                                    </p:animClr>
                                    <p:set>
                                      <p:cBhvr>
                                        <p:cTn id="105" dur="500" fill="hold"/>
                                        <p:tgtEl>
                                          <p:spTgt spid="50"/>
                                        </p:tgtEl>
                                        <p:attrNameLst>
                                          <p:attrName>fill.type</p:attrName>
                                        </p:attrNameLst>
                                      </p:cBhvr>
                                      <p:to>
                                        <p:strVal val="solid"/>
                                      </p:to>
                                    </p:set>
                                    <p:set>
                                      <p:cBhvr>
                                        <p:cTn id="106" dur="500" fill="hold"/>
                                        <p:tgtEl>
                                          <p:spTgt spid="5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500" fill="hold"/>
                                        <p:tgtEl>
                                          <p:spTgt spid="51"/>
                                        </p:tgtEl>
                                        <p:attrNameLst>
                                          <p:attrName>fillcolor</p:attrName>
                                        </p:attrNameLst>
                                      </p:cBhvr>
                                      <p:to>
                                        <a:srgbClr val="FF0000"/>
                                      </p:to>
                                    </p:animClr>
                                    <p:set>
                                      <p:cBhvr>
                                        <p:cTn id="109" dur="500" fill="hold"/>
                                        <p:tgtEl>
                                          <p:spTgt spid="51"/>
                                        </p:tgtEl>
                                        <p:attrNameLst>
                                          <p:attrName>fill.type</p:attrName>
                                        </p:attrNameLst>
                                      </p:cBhvr>
                                      <p:to>
                                        <p:strVal val="solid"/>
                                      </p:to>
                                    </p:set>
                                    <p:set>
                                      <p:cBhvr>
                                        <p:cTn id="110" dur="500" fill="hold"/>
                                        <p:tgtEl>
                                          <p:spTgt spid="51"/>
                                        </p:tgtEl>
                                        <p:attrNameLst>
                                          <p:attrName>fill.on</p:attrName>
                                        </p:attrNameLst>
                                      </p:cBhvr>
                                      <p:to>
                                        <p:strVal val="true"/>
                                      </p:to>
                                    </p:set>
                                  </p:childTnLst>
                                </p:cTn>
                              </p:par>
                              <p:par>
                                <p:cTn id="111" presetID="2" presetClass="entr" presetSubtype="2"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anim calcmode="lin" valueType="num">
                                      <p:cBhvr additive="base">
                                        <p:cTn id="113" dur="500" fill="hold"/>
                                        <p:tgtEl>
                                          <p:spTgt spid="72"/>
                                        </p:tgtEl>
                                        <p:attrNameLst>
                                          <p:attrName>ppt_x</p:attrName>
                                        </p:attrNameLst>
                                      </p:cBhvr>
                                      <p:tavLst>
                                        <p:tav tm="0">
                                          <p:val>
                                            <p:strVal val="1+#ppt_w/2"/>
                                          </p:val>
                                        </p:tav>
                                        <p:tav tm="100000">
                                          <p:val>
                                            <p:strVal val="#ppt_x"/>
                                          </p:val>
                                        </p:tav>
                                      </p:tavLst>
                                    </p:anim>
                                    <p:anim calcmode="lin" valueType="num">
                                      <p:cBhvr additive="base">
                                        <p:cTn id="114" dur="500" fill="hold"/>
                                        <p:tgtEl>
                                          <p:spTgt spid="72"/>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 calcmode="lin" valueType="num">
                                      <p:cBhvr additive="base">
                                        <p:cTn id="117" dur="500" fill="hold"/>
                                        <p:tgtEl>
                                          <p:spTgt spid="70"/>
                                        </p:tgtEl>
                                        <p:attrNameLst>
                                          <p:attrName>ppt_x</p:attrName>
                                        </p:attrNameLst>
                                      </p:cBhvr>
                                      <p:tavLst>
                                        <p:tav tm="0">
                                          <p:val>
                                            <p:strVal val="1+#ppt_w/2"/>
                                          </p:val>
                                        </p:tav>
                                        <p:tav tm="100000">
                                          <p:val>
                                            <p:strVal val="#ppt_x"/>
                                          </p:val>
                                        </p:tav>
                                      </p:tavLst>
                                    </p:anim>
                                    <p:anim calcmode="lin" valueType="num">
                                      <p:cBhvr additive="base">
                                        <p:cTn id="11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mph" presetSubtype="2" fill="hold" nodeType="clickEffect">
                                  <p:stCondLst>
                                    <p:cond delay="0"/>
                                  </p:stCondLst>
                                  <p:childTnLst>
                                    <p:animClr clrSpc="rgb" dir="cw">
                                      <p:cBhvr>
                                        <p:cTn id="122" dur="500" fill="hold"/>
                                        <p:tgtEl>
                                          <p:spTgt spid="46"/>
                                        </p:tgtEl>
                                        <p:attrNameLst>
                                          <p:attrName>fillcolor</p:attrName>
                                        </p:attrNameLst>
                                      </p:cBhvr>
                                      <p:to>
                                        <a:srgbClr val="0070C0"/>
                                      </p:to>
                                    </p:animClr>
                                    <p:set>
                                      <p:cBhvr>
                                        <p:cTn id="123" dur="500" fill="hold"/>
                                        <p:tgtEl>
                                          <p:spTgt spid="46"/>
                                        </p:tgtEl>
                                        <p:attrNameLst>
                                          <p:attrName>fill.type</p:attrName>
                                        </p:attrNameLst>
                                      </p:cBhvr>
                                      <p:to>
                                        <p:strVal val="solid"/>
                                      </p:to>
                                    </p:set>
                                    <p:set>
                                      <p:cBhvr>
                                        <p:cTn id="124" dur="500" fill="hold"/>
                                        <p:tgtEl>
                                          <p:spTgt spid="46"/>
                                        </p:tgtEl>
                                        <p:attrNameLst>
                                          <p:attrName>fill.on</p:attrName>
                                        </p:attrNameLst>
                                      </p:cBhvr>
                                      <p:to>
                                        <p:strVal val="true"/>
                                      </p:to>
                                    </p:set>
                                  </p:childTnLst>
                                </p:cTn>
                              </p:par>
                              <p:par>
                                <p:cTn id="125" presetID="2" presetClass="exit" presetSubtype="8" fill="hold" grpId="1" nodeType="withEffect">
                                  <p:stCondLst>
                                    <p:cond delay="0"/>
                                  </p:stCondLst>
                                  <p:childTnLst>
                                    <p:anim calcmode="lin" valueType="num">
                                      <p:cBhvr additive="base">
                                        <p:cTn id="126" dur="500"/>
                                        <p:tgtEl>
                                          <p:spTgt spid="74"/>
                                        </p:tgtEl>
                                        <p:attrNameLst>
                                          <p:attrName>ppt_x</p:attrName>
                                        </p:attrNameLst>
                                      </p:cBhvr>
                                      <p:tavLst>
                                        <p:tav tm="0">
                                          <p:val>
                                            <p:strVal val="ppt_x"/>
                                          </p:val>
                                        </p:tav>
                                        <p:tav tm="100000">
                                          <p:val>
                                            <p:strVal val="0-ppt_w/2"/>
                                          </p:val>
                                        </p:tav>
                                      </p:tavLst>
                                    </p:anim>
                                    <p:anim calcmode="lin" valueType="num">
                                      <p:cBhvr additive="base">
                                        <p:cTn id="127" dur="500"/>
                                        <p:tgtEl>
                                          <p:spTgt spid="74"/>
                                        </p:tgtEl>
                                        <p:attrNameLst>
                                          <p:attrName>ppt_y</p:attrName>
                                        </p:attrNameLst>
                                      </p:cBhvr>
                                      <p:tavLst>
                                        <p:tav tm="0">
                                          <p:val>
                                            <p:strVal val="ppt_y"/>
                                          </p:val>
                                        </p:tav>
                                        <p:tav tm="100000">
                                          <p:val>
                                            <p:strVal val="ppt_y"/>
                                          </p:val>
                                        </p:tav>
                                      </p:tavLst>
                                    </p:anim>
                                    <p:set>
                                      <p:cBhvr>
                                        <p:cTn id="128" dur="1" fill="hold">
                                          <p:stCondLst>
                                            <p:cond delay="499"/>
                                          </p:stCondLst>
                                        </p:cTn>
                                        <p:tgtEl>
                                          <p:spTgt spid="7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mph" presetSubtype="2" fill="hold" nodeType="clickEffect">
                                  <p:stCondLst>
                                    <p:cond delay="0"/>
                                  </p:stCondLst>
                                  <p:childTnLst>
                                    <p:animClr clrSpc="rgb" dir="cw">
                                      <p:cBhvr>
                                        <p:cTn id="132" dur="500" fill="hold"/>
                                        <p:tgtEl>
                                          <p:spTgt spid="50"/>
                                        </p:tgtEl>
                                        <p:attrNameLst>
                                          <p:attrName>fillcolor</p:attrName>
                                        </p:attrNameLst>
                                      </p:cBhvr>
                                      <p:to>
                                        <a:srgbClr val="0070C0"/>
                                      </p:to>
                                    </p:animClr>
                                    <p:set>
                                      <p:cBhvr>
                                        <p:cTn id="133" dur="500" fill="hold"/>
                                        <p:tgtEl>
                                          <p:spTgt spid="50"/>
                                        </p:tgtEl>
                                        <p:attrNameLst>
                                          <p:attrName>fill.type</p:attrName>
                                        </p:attrNameLst>
                                      </p:cBhvr>
                                      <p:to>
                                        <p:strVal val="solid"/>
                                      </p:to>
                                    </p:set>
                                    <p:set>
                                      <p:cBhvr>
                                        <p:cTn id="134" dur="500" fill="hold"/>
                                        <p:tgtEl>
                                          <p:spTgt spid="50"/>
                                        </p:tgtEl>
                                        <p:attrNameLst>
                                          <p:attrName>fill.on</p:attrName>
                                        </p:attrNameLst>
                                      </p:cBhvr>
                                      <p:to>
                                        <p:strVal val="true"/>
                                      </p:to>
                                    </p:set>
                                  </p:childTnLst>
                                </p:cTn>
                              </p:par>
                              <p:par>
                                <p:cTn id="135" presetID="2" presetClass="exit" presetSubtype="8" fill="hold" grpId="1" nodeType="withEffect">
                                  <p:stCondLst>
                                    <p:cond delay="0"/>
                                  </p:stCondLst>
                                  <p:childTnLst>
                                    <p:anim calcmode="lin" valueType="num">
                                      <p:cBhvr additive="base">
                                        <p:cTn id="136" dur="500"/>
                                        <p:tgtEl>
                                          <p:spTgt spid="72"/>
                                        </p:tgtEl>
                                        <p:attrNameLst>
                                          <p:attrName>ppt_x</p:attrName>
                                        </p:attrNameLst>
                                      </p:cBhvr>
                                      <p:tavLst>
                                        <p:tav tm="0">
                                          <p:val>
                                            <p:strVal val="ppt_x"/>
                                          </p:val>
                                        </p:tav>
                                        <p:tav tm="100000">
                                          <p:val>
                                            <p:strVal val="0-ppt_w/2"/>
                                          </p:val>
                                        </p:tav>
                                      </p:tavLst>
                                    </p:anim>
                                    <p:anim calcmode="lin" valueType="num">
                                      <p:cBhvr additive="base">
                                        <p:cTn id="137" dur="500"/>
                                        <p:tgtEl>
                                          <p:spTgt spid="72"/>
                                        </p:tgtEl>
                                        <p:attrNameLst>
                                          <p:attrName>ppt_y</p:attrName>
                                        </p:attrNameLst>
                                      </p:cBhvr>
                                      <p:tavLst>
                                        <p:tav tm="0">
                                          <p:val>
                                            <p:strVal val="ppt_y"/>
                                          </p:val>
                                        </p:tav>
                                        <p:tav tm="100000">
                                          <p:val>
                                            <p:strVal val="ppt_y"/>
                                          </p:val>
                                        </p:tav>
                                      </p:tavLst>
                                    </p:anim>
                                    <p:set>
                                      <p:cBhvr>
                                        <p:cTn id="138" dur="1" fill="hold">
                                          <p:stCondLst>
                                            <p:cond delay="499"/>
                                          </p:stCondLst>
                                        </p:cTn>
                                        <p:tgtEl>
                                          <p:spTgt spid="72"/>
                                        </p:tgtEl>
                                        <p:attrNameLst>
                                          <p:attrName>style.visibility</p:attrName>
                                        </p:attrNameLst>
                                      </p:cBhvr>
                                      <p:to>
                                        <p:strVal val="hidden"/>
                                      </p:to>
                                    </p:set>
                                  </p:childTnLst>
                                </p:cTn>
                              </p:par>
                              <p:par>
                                <p:cTn id="139" presetID="1" presetClass="emph" presetSubtype="2" fill="hold" nodeType="withEffect">
                                  <p:stCondLst>
                                    <p:cond delay="0"/>
                                  </p:stCondLst>
                                  <p:childTnLst>
                                    <p:animClr clrSpc="rgb" dir="cw">
                                      <p:cBhvr>
                                        <p:cTn id="140" dur="500" fill="hold"/>
                                        <p:tgtEl>
                                          <p:spTgt spid="53"/>
                                        </p:tgtEl>
                                        <p:attrNameLst>
                                          <p:attrName>fillcolor</p:attrName>
                                        </p:attrNameLst>
                                      </p:cBhvr>
                                      <p:to>
                                        <a:srgbClr val="FF0000"/>
                                      </p:to>
                                    </p:animClr>
                                    <p:set>
                                      <p:cBhvr>
                                        <p:cTn id="141" dur="500" fill="hold"/>
                                        <p:tgtEl>
                                          <p:spTgt spid="53"/>
                                        </p:tgtEl>
                                        <p:attrNameLst>
                                          <p:attrName>fill.type</p:attrName>
                                        </p:attrNameLst>
                                      </p:cBhvr>
                                      <p:to>
                                        <p:strVal val="solid"/>
                                      </p:to>
                                    </p:set>
                                    <p:set>
                                      <p:cBhvr>
                                        <p:cTn id="142" dur="500" fill="hold"/>
                                        <p:tgtEl>
                                          <p:spTgt spid="53"/>
                                        </p:tgtEl>
                                        <p:attrNameLst>
                                          <p:attrName>fill.on</p:attrName>
                                        </p:attrNameLst>
                                      </p:cBhvr>
                                      <p:to>
                                        <p:strVal val="true"/>
                                      </p:to>
                                    </p:set>
                                  </p:childTnLst>
                                </p:cTn>
                              </p:par>
                              <p:par>
                                <p:cTn id="143" presetID="2" presetClass="entr" presetSubtype="2" fill="hold" grpId="0" nodeType="withEffect">
                                  <p:stCondLst>
                                    <p:cond delay="0"/>
                                  </p:stCondLst>
                                  <p:childTnLst>
                                    <p:set>
                                      <p:cBhvr>
                                        <p:cTn id="144" dur="1" fill="hold">
                                          <p:stCondLst>
                                            <p:cond delay="0"/>
                                          </p:stCondLst>
                                        </p:cTn>
                                        <p:tgtEl>
                                          <p:spTgt spid="71"/>
                                        </p:tgtEl>
                                        <p:attrNameLst>
                                          <p:attrName>style.visibility</p:attrName>
                                        </p:attrNameLst>
                                      </p:cBhvr>
                                      <p:to>
                                        <p:strVal val="visible"/>
                                      </p:to>
                                    </p:set>
                                    <p:anim calcmode="lin" valueType="num">
                                      <p:cBhvr additive="base">
                                        <p:cTn id="145" dur="500" fill="hold"/>
                                        <p:tgtEl>
                                          <p:spTgt spid="71"/>
                                        </p:tgtEl>
                                        <p:attrNameLst>
                                          <p:attrName>ppt_x</p:attrName>
                                        </p:attrNameLst>
                                      </p:cBhvr>
                                      <p:tavLst>
                                        <p:tav tm="0">
                                          <p:val>
                                            <p:strVal val="1+#ppt_w/2"/>
                                          </p:val>
                                        </p:tav>
                                        <p:tav tm="100000">
                                          <p:val>
                                            <p:strVal val="#ppt_x"/>
                                          </p:val>
                                        </p:tav>
                                      </p:tavLst>
                                    </p:anim>
                                    <p:anim calcmode="lin" valueType="num">
                                      <p:cBhvr additive="base">
                                        <p:cTn id="146"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500" fill="hold"/>
                                        <p:tgtEl>
                                          <p:spTgt spid="51"/>
                                        </p:tgtEl>
                                        <p:attrNameLst>
                                          <p:attrName>fillcolor</p:attrName>
                                        </p:attrNameLst>
                                      </p:cBhvr>
                                      <p:to>
                                        <a:srgbClr val="0070C0"/>
                                      </p:to>
                                    </p:animClr>
                                    <p:set>
                                      <p:cBhvr>
                                        <p:cTn id="151" dur="500" fill="hold"/>
                                        <p:tgtEl>
                                          <p:spTgt spid="51"/>
                                        </p:tgtEl>
                                        <p:attrNameLst>
                                          <p:attrName>fill.type</p:attrName>
                                        </p:attrNameLst>
                                      </p:cBhvr>
                                      <p:to>
                                        <p:strVal val="solid"/>
                                      </p:to>
                                    </p:set>
                                    <p:set>
                                      <p:cBhvr>
                                        <p:cTn id="152" dur="500" fill="hold"/>
                                        <p:tgtEl>
                                          <p:spTgt spid="51"/>
                                        </p:tgtEl>
                                        <p:attrNameLst>
                                          <p:attrName>fill.on</p:attrName>
                                        </p:attrNameLst>
                                      </p:cBhvr>
                                      <p:to>
                                        <p:strVal val="true"/>
                                      </p:to>
                                    </p:set>
                                  </p:childTnLst>
                                </p:cTn>
                              </p:par>
                              <p:par>
                                <p:cTn id="153" presetID="2" presetClass="exit" presetSubtype="8" fill="hold" grpId="1" nodeType="withEffect">
                                  <p:stCondLst>
                                    <p:cond delay="0"/>
                                  </p:stCondLst>
                                  <p:childTnLst>
                                    <p:anim calcmode="lin" valueType="num">
                                      <p:cBhvr additive="base">
                                        <p:cTn id="154" dur="500"/>
                                        <p:tgtEl>
                                          <p:spTgt spid="70"/>
                                        </p:tgtEl>
                                        <p:attrNameLst>
                                          <p:attrName>ppt_x</p:attrName>
                                        </p:attrNameLst>
                                      </p:cBhvr>
                                      <p:tavLst>
                                        <p:tav tm="0">
                                          <p:val>
                                            <p:strVal val="ppt_x"/>
                                          </p:val>
                                        </p:tav>
                                        <p:tav tm="100000">
                                          <p:val>
                                            <p:strVal val="0-ppt_w/2"/>
                                          </p:val>
                                        </p:tav>
                                      </p:tavLst>
                                    </p:anim>
                                    <p:anim calcmode="lin" valueType="num">
                                      <p:cBhvr additive="base">
                                        <p:cTn id="155" dur="500"/>
                                        <p:tgtEl>
                                          <p:spTgt spid="70"/>
                                        </p:tgtEl>
                                        <p:attrNameLst>
                                          <p:attrName>ppt_y</p:attrName>
                                        </p:attrNameLst>
                                      </p:cBhvr>
                                      <p:tavLst>
                                        <p:tav tm="0">
                                          <p:val>
                                            <p:strVal val="ppt_y"/>
                                          </p:val>
                                        </p:tav>
                                        <p:tav tm="100000">
                                          <p:val>
                                            <p:strVal val="ppt_y"/>
                                          </p:val>
                                        </p:tav>
                                      </p:tavLst>
                                    </p:anim>
                                    <p:set>
                                      <p:cBhvr>
                                        <p:cTn id="156" dur="1" fill="hold">
                                          <p:stCondLst>
                                            <p:cond delay="499"/>
                                          </p:stCondLst>
                                        </p:cTn>
                                        <p:tgtEl>
                                          <p:spTgt spid="70"/>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500" fill="hold"/>
                                        <p:tgtEl>
                                          <p:spTgt spid="53"/>
                                        </p:tgtEl>
                                        <p:attrNameLst>
                                          <p:attrName>fillcolor</p:attrName>
                                        </p:attrNameLst>
                                      </p:cBhvr>
                                      <p:to>
                                        <a:srgbClr val="0070C0"/>
                                      </p:to>
                                    </p:animClr>
                                    <p:set>
                                      <p:cBhvr>
                                        <p:cTn id="161" dur="500" fill="hold"/>
                                        <p:tgtEl>
                                          <p:spTgt spid="53"/>
                                        </p:tgtEl>
                                        <p:attrNameLst>
                                          <p:attrName>fill.type</p:attrName>
                                        </p:attrNameLst>
                                      </p:cBhvr>
                                      <p:to>
                                        <p:strVal val="solid"/>
                                      </p:to>
                                    </p:set>
                                    <p:set>
                                      <p:cBhvr>
                                        <p:cTn id="162" dur="500" fill="hold"/>
                                        <p:tgtEl>
                                          <p:spTgt spid="53"/>
                                        </p:tgtEl>
                                        <p:attrNameLst>
                                          <p:attrName>fill.on</p:attrName>
                                        </p:attrNameLst>
                                      </p:cBhvr>
                                      <p:to>
                                        <p:strVal val="true"/>
                                      </p:to>
                                    </p:set>
                                  </p:childTnLst>
                                </p:cTn>
                              </p:par>
                              <p:par>
                                <p:cTn id="163" presetID="2" presetClass="exit" presetSubtype="8" fill="hold" grpId="1" nodeType="withEffect">
                                  <p:stCondLst>
                                    <p:cond delay="0"/>
                                  </p:stCondLst>
                                  <p:childTnLst>
                                    <p:anim calcmode="lin" valueType="num">
                                      <p:cBhvr additive="base">
                                        <p:cTn id="164" dur="500"/>
                                        <p:tgtEl>
                                          <p:spTgt spid="71"/>
                                        </p:tgtEl>
                                        <p:attrNameLst>
                                          <p:attrName>ppt_x</p:attrName>
                                        </p:attrNameLst>
                                      </p:cBhvr>
                                      <p:tavLst>
                                        <p:tav tm="0">
                                          <p:val>
                                            <p:strVal val="ppt_x"/>
                                          </p:val>
                                        </p:tav>
                                        <p:tav tm="100000">
                                          <p:val>
                                            <p:strVal val="0-ppt_w/2"/>
                                          </p:val>
                                        </p:tav>
                                      </p:tavLst>
                                    </p:anim>
                                    <p:anim calcmode="lin" valueType="num">
                                      <p:cBhvr additive="base">
                                        <p:cTn id="165" dur="500"/>
                                        <p:tgtEl>
                                          <p:spTgt spid="71"/>
                                        </p:tgtEl>
                                        <p:attrNameLst>
                                          <p:attrName>ppt_y</p:attrName>
                                        </p:attrNameLst>
                                      </p:cBhvr>
                                      <p:tavLst>
                                        <p:tav tm="0">
                                          <p:val>
                                            <p:strVal val="ppt_y"/>
                                          </p:val>
                                        </p:tav>
                                        <p:tav tm="100000">
                                          <p:val>
                                            <p:strVal val="ppt_y"/>
                                          </p:val>
                                        </p:tav>
                                      </p:tavLst>
                                    </p:anim>
                                    <p:set>
                                      <p:cBhvr>
                                        <p:cTn id="166"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a:t>Bài toán ví dụ</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5" name="TextBox 4">
            <a:extLst>
              <a:ext uri="{FF2B5EF4-FFF2-40B4-BE49-F238E27FC236}">
                <a16:creationId xmlns:a16="http://schemas.microsoft.com/office/drawing/2014/main" id="{6619EA37-A64E-420E-9427-DE2FF0880D1E}"/>
              </a:ext>
            </a:extLst>
          </p:cNvPr>
          <p:cNvSpPr txBox="1"/>
          <p:nvPr/>
        </p:nvSpPr>
        <p:spPr>
          <a:xfrm>
            <a:off x="748551" y="1506298"/>
            <a:ext cx="7646897" cy="3477427"/>
          </a:xfrm>
          <a:prstGeom prst="rect">
            <a:avLst/>
          </a:prstGeom>
        </p:spPr>
        <p:txBody>
          <a:bodyPr lIns="0" tIns="0" rIns="0" bIns="0" rtlCol="0" anchor="t">
            <a:spAutoFit/>
          </a:bodyPr>
          <a:lstStyle/>
          <a:p>
            <a:pPr>
              <a:lnSpc>
                <a:spcPts val="2100"/>
              </a:lnSpc>
            </a:pPr>
            <a:r>
              <a:rPr lang="vi-VN" sz="1500">
                <a:solidFill>
                  <a:srgbClr val="504C44"/>
                </a:solidFill>
                <a:latin typeface="Inter Bold"/>
              </a:rPr>
              <a:t>Giả sử chúng ta có một đồ thị đơn giản biểu diễn các thành phố và các con đường nối giữa chúng. Chúng ta muốn tìm đường đi ngắn nhất từ một thành phố xuất phát đến một thành phố đích.</a:t>
            </a:r>
            <a:endParaRPr lang="en-US" sz="1500">
              <a:solidFill>
                <a:srgbClr val="504C44"/>
              </a:solidFill>
              <a:latin typeface="Inter Bold"/>
            </a:endParaRPr>
          </a:p>
          <a:p>
            <a:pPr>
              <a:lnSpc>
                <a:spcPts val="2100"/>
              </a:lnSpc>
            </a:pPr>
            <a:endParaRPr lang="vi-VN" sz="1500">
              <a:solidFill>
                <a:srgbClr val="504C44"/>
              </a:solidFill>
              <a:latin typeface="Inter Bold"/>
            </a:endParaRPr>
          </a:p>
          <a:p>
            <a:pPr>
              <a:lnSpc>
                <a:spcPts val="2100"/>
              </a:lnSpc>
            </a:pPr>
            <a:r>
              <a:rPr lang="vi-VN" sz="1500">
                <a:solidFill>
                  <a:srgbClr val="504C44"/>
                </a:solidFill>
                <a:latin typeface="Inter Bold"/>
              </a:rPr>
              <a:t>Ví dụ, chúng ta có các thành phố sau: A, B, C, D, E. Các con đường nối giữa các thành phố như sau:</a:t>
            </a:r>
          </a:p>
          <a:p>
            <a:pPr>
              <a:lnSpc>
                <a:spcPts val="2100"/>
              </a:lnSpc>
            </a:pPr>
            <a:r>
              <a:rPr lang="vi-VN" sz="1500">
                <a:solidFill>
                  <a:srgbClr val="504C44"/>
                </a:solidFill>
                <a:latin typeface="Inter Bold"/>
              </a:rPr>
              <a:t>- A kết nối với B và C.</a:t>
            </a:r>
          </a:p>
          <a:p>
            <a:pPr>
              <a:lnSpc>
                <a:spcPts val="2100"/>
              </a:lnSpc>
            </a:pPr>
            <a:r>
              <a:rPr lang="vi-VN" sz="1500">
                <a:solidFill>
                  <a:srgbClr val="504C44"/>
                </a:solidFill>
                <a:latin typeface="Inter Bold"/>
              </a:rPr>
              <a:t>- B kết nối với D.</a:t>
            </a:r>
          </a:p>
          <a:p>
            <a:pPr>
              <a:lnSpc>
                <a:spcPts val="2100"/>
              </a:lnSpc>
            </a:pPr>
            <a:r>
              <a:rPr lang="vi-VN" sz="1500">
                <a:solidFill>
                  <a:srgbClr val="504C44"/>
                </a:solidFill>
                <a:latin typeface="Inter Bold"/>
              </a:rPr>
              <a:t>- C kết nối với E.</a:t>
            </a:r>
          </a:p>
          <a:p>
            <a:pPr>
              <a:lnSpc>
                <a:spcPts val="2100"/>
              </a:lnSpc>
            </a:pPr>
            <a:r>
              <a:rPr lang="vi-VN" sz="1500">
                <a:solidFill>
                  <a:srgbClr val="504C44"/>
                </a:solidFill>
                <a:latin typeface="Inter Bold"/>
              </a:rPr>
              <a:t>- D không có kết nối với thành phố nào khác.</a:t>
            </a:r>
          </a:p>
          <a:p>
            <a:pPr>
              <a:lnSpc>
                <a:spcPts val="2100"/>
              </a:lnSpc>
            </a:pPr>
            <a:r>
              <a:rPr lang="vi-VN" sz="1500">
                <a:solidFill>
                  <a:srgbClr val="504C44"/>
                </a:solidFill>
                <a:latin typeface="Inter Bold"/>
              </a:rPr>
              <a:t>- E không có kết nối với thành phố nào khác.</a:t>
            </a:r>
          </a:p>
          <a:p>
            <a:pPr>
              <a:lnSpc>
                <a:spcPts val="2100"/>
              </a:lnSpc>
            </a:pPr>
            <a:endParaRPr lang="vi-VN" sz="1500">
              <a:solidFill>
                <a:srgbClr val="504C44"/>
              </a:solidFill>
              <a:latin typeface="Inter Bold"/>
            </a:endParaRPr>
          </a:p>
          <a:p>
            <a:pPr>
              <a:lnSpc>
                <a:spcPts val="2100"/>
              </a:lnSpc>
            </a:pPr>
            <a:r>
              <a:rPr lang="vi-VN" sz="1500">
                <a:solidFill>
                  <a:srgbClr val="504C44"/>
                </a:solidFill>
                <a:latin typeface="Inter Bold"/>
              </a:rPr>
              <a:t>Chúng ta muốn tìm đường đi từ thành phố A đến thành phố E. </a:t>
            </a:r>
            <a:endParaRPr lang="en-US" sz="1500" dirty="0">
              <a:solidFill>
                <a:srgbClr val="504C44"/>
              </a:solidFill>
              <a:latin typeface="Inter Bold"/>
            </a:endParaRPr>
          </a:p>
        </p:txBody>
      </p:sp>
      <p:cxnSp>
        <p:nvCxnSpPr>
          <p:cNvPr id="5" name="Straight Arrow Connector 4">
            <a:extLst>
              <a:ext uri="{FF2B5EF4-FFF2-40B4-BE49-F238E27FC236}">
                <a16:creationId xmlns:a16="http://schemas.microsoft.com/office/drawing/2014/main" id="{11ED10AF-87E9-2E9A-1830-70A07E44A29B}"/>
              </a:ext>
            </a:extLst>
          </p:cNvPr>
          <p:cNvCxnSpPr>
            <a:cxnSpLocks/>
          </p:cNvCxnSpPr>
          <p:nvPr/>
        </p:nvCxnSpPr>
        <p:spPr>
          <a:xfrm>
            <a:off x="6158975" y="3309977"/>
            <a:ext cx="14509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F22006-4ED8-2928-E813-7BF2740A74E1}"/>
              </a:ext>
            </a:extLst>
          </p:cNvPr>
          <p:cNvCxnSpPr>
            <a:cxnSpLocks/>
          </p:cNvCxnSpPr>
          <p:nvPr/>
        </p:nvCxnSpPr>
        <p:spPr>
          <a:xfrm>
            <a:off x="6169899" y="3302419"/>
            <a:ext cx="887229" cy="657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410E4F-7A55-FA85-52A2-E292C25DE797}"/>
              </a:ext>
            </a:extLst>
          </p:cNvPr>
          <p:cNvSpPr txBox="1"/>
          <p:nvPr/>
        </p:nvSpPr>
        <p:spPr>
          <a:xfrm>
            <a:off x="5852159" y="3200401"/>
            <a:ext cx="306815" cy="307777"/>
          </a:xfrm>
          <a:prstGeom prst="rect">
            <a:avLst/>
          </a:prstGeom>
          <a:noFill/>
        </p:spPr>
        <p:txBody>
          <a:bodyPr wrap="square" rtlCol="0">
            <a:spAutoFit/>
          </a:bodyPr>
          <a:lstStyle/>
          <a:p>
            <a:r>
              <a:rPr lang="en-US"/>
              <a:t>A</a:t>
            </a:r>
            <a:endParaRPr lang="en-ID"/>
          </a:p>
        </p:txBody>
      </p:sp>
      <p:sp>
        <p:nvSpPr>
          <p:cNvPr id="11" name="TextBox 10">
            <a:extLst>
              <a:ext uri="{FF2B5EF4-FFF2-40B4-BE49-F238E27FC236}">
                <a16:creationId xmlns:a16="http://schemas.microsoft.com/office/drawing/2014/main" id="{5FEF6E1E-EA3F-DF40-DA33-0D4A71B21C6D}"/>
              </a:ext>
            </a:extLst>
          </p:cNvPr>
          <p:cNvSpPr txBox="1"/>
          <p:nvPr/>
        </p:nvSpPr>
        <p:spPr>
          <a:xfrm>
            <a:off x="7456516" y="3035931"/>
            <a:ext cx="306815" cy="307777"/>
          </a:xfrm>
          <a:prstGeom prst="rect">
            <a:avLst/>
          </a:prstGeom>
          <a:noFill/>
        </p:spPr>
        <p:txBody>
          <a:bodyPr wrap="square" rtlCol="0">
            <a:spAutoFit/>
          </a:bodyPr>
          <a:lstStyle/>
          <a:p>
            <a:r>
              <a:rPr lang="en-US"/>
              <a:t>B</a:t>
            </a:r>
            <a:endParaRPr lang="en-ID"/>
          </a:p>
        </p:txBody>
      </p:sp>
      <p:sp>
        <p:nvSpPr>
          <p:cNvPr id="12" name="TextBox 11">
            <a:extLst>
              <a:ext uri="{FF2B5EF4-FFF2-40B4-BE49-F238E27FC236}">
                <a16:creationId xmlns:a16="http://schemas.microsoft.com/office/drawing/2014/main" id="{846BEDD9-C924-04D1-0F5A-0CB5AE6309C6}"/>
              </a:ext>
            </a:extLst>
          </p:cNvPr>
          <p:cNvSpPr txBox="1"/>
          <p:nvPr/>
        </p:nvSpPr>
        <p:spPr>
          <a:xfrm>
            <a:off x="6728231" y="3858547"/>
            <a:ext cx="345413" cy="307777"/>
          </a:xfrm>
          <a:prstGeom prst="rect">
            <a:avLst/>
          </a:prstGeom>
          <a:noFill/>
        </p:spPr>
        <p:txBody>
          <a:bodyPr wrap="square" rtlCol="0">
            <a:spAutoFit/>
          </a:bodyPr>
          <a:lstStyle/>
          <a:p>
            <a:r>
              <a:rPr lang="en-US"/>
              <a:t>C</a:t>
            </a:r>
            <a:endParaRPr lang="en-ID"/>
          </a:p>
        </p:txBody>
      </p:sp>
      <p:cxnSp>
        <p:nvCxnSpPr>
          <p:cNvPr id="13" name="Straight Arrow Connector 12">
            <a:extLst>
              <a:ext uri="{FF2B5EF4-FFF2-40B4-BE49-F238E27FC236}">
                <a16:creationId xmlns:a16="http://schemas.microsoft.com/office/drawing/2014/main" id="{9997EB67-F930-7EC5-5675-4E0B16D320EE}"/>
              </a:ext>
            </a:extLst>
          </p:cNvPr>
          <p:cNvCxnSpPr>
            <a:cxnSpLocks/>
          </p:cNvCxnSpPr>
          <p:nvPr/>
        </p:nvCxnSpPr>
        <p:spPr>
          <a:xfrm>
            <a:off x="7607415" y="3311237"/>
            <a:ext cx="501273" cy="42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65F072F-307E-3D3A-51DE-0E80A544E66B}"/>
              </a:ext>
            </a:extLst>
          </p:cNvPr>
          <p:cNvSpPr txBox="1"/>
          <p:nvPr/>
        </p:nvSpPr>
        <p:spPr>
          <a:xfrm>
            <a:off x="8078606" y="3525982"/>
            <a:ext cx="306815" cy="307777"/>
          </a:xfrm>
          <a:prstGeom prst="rect">
            <a:avLst/>
          </a:prstGeom>
          <a:noFill/>
        </p:spPr>
        <p:txBody>
          <a:bodyPr wrap="square" rtlCol="0">
            <a:spAutoFit/>
          </a:bodyPr>
          <a:lstStyle/>
          <a:p>
            <a:r>
              <a:rPr lang="en-US"/>
              <a:t>D</a:t>
            </a:r>
            <a:endParaRPr lang="en-ID"/>
          </a:p>
        </p:txBody>
      </p:sp>
      <p:cxnSp>
        <p:nvCxnSpPr>
          <p:cNvPr id="18" name="Straight Arrow Connector 17">
            <a:extLst>
              <a:ext uri="{FF2B5EF4-FFF2-40B4-BE49-F238E27FC236}">
                <a16:creationId xmlns:a16="http://schemas.microsoft.com/office/drawing/2014/main" id="{4FB61B58-E374-430B-8EDA-13F37067298D}"/>
              </a:ext>
            </a:extLst>
          </p:cNvPr>
          <p:cNvCxnSpPr>
            <a:cxnSpLocks/>
          </p:cNvCxnSpPr>
          <p:nvPr/>
        </p:nvCxnSpPr>
        <p:spPr>
          <a:xfrm>
            <a:off x="7057128" y="3959881"/>
            <a:ext cx="212730" cy="5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F88B91-8D86-7FBA-BDD9-4E3CD5D70DAF}"/>
              </a:ext>
            </a:extLst>
          </p:cNvPr>
          <p:cNvSpPr txBox="1"/>
          <p:nvPr/>
        </p:nvSpPr>
        <p:spPr>
          <a:xfrm>
            <a:off x="6924445" y="4372769"/>
            <a:ext cx="345413" cy="307777"/>
          </a:xfrm>
          <a:prstGeom prst="rect">
            <a:avLst/>
          </a:prstGeom>
          <a:noFill/>
        </p:spPr>
        <p:txBody>
          <a:bodyPr wrap="square" rtlCol="0">
            <a:spAutoFit/>
          </a:bodyPr>
          <a:lstStyle/>
          <a:p>
            <a:r>
              <a:rPr lang="en-US"/>
              <a:t>E</a:t>
            </a:r>
            <a:endParaRPr lang="en-ID"/>
          </a:p>
        </p:txBody>
      </p:sp>
    </p:spTree>
    <p:extLst>
      <p:ext uri="{BB962C8B-B14F-4D97-AF65-F5344CB8AC3E}">
        <p14:creationId xmlns:p14="http://schemas.microsoft.com/office/powerpoint/2010/main" val="42141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Hướng giải </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5" name="TextBox 4">
            <a:extLst>
              <a:ext uri="{FF2B5EF4-FFF2-40B4-BE49-F238E27FC236}">
                <a16:creationId xmlns:a16="http://schemas.microsoft.com/office/drawing/2014/main" id="{6619EA37-A64E-420E-9427-DE2FF0880D1E}"/>
              </a:ext>
            </a:extLst>
          </p:cNvPr>
          <p:cNvSpPr txBox="1"/>
          <p:nvPr/>
        </p:nvSpPr>
        <p:spPr>
          <a:xfrm>
            <a:off x="748551" y="1506298"/>
            <a:ext cx="7646897" cy="3482941"/>
          </a:xfrm>
          <a:prstGeom prst="rect">
            <a:avLst/>
          </a:prstGeom>
        </p:spPr>
        <p:txBody>
          <a:bodyPr lIns="0" tIns="0" rIns="0" bIns="0" rtlCol="0" anchor="t">
            <a:spAutoFit/>
          </a:bodyPr>
          <a:lstStyle/>
          <a:p>
            <a:pPr>
              <a:lnSpc>
                <a:spcPts val="2100"/>
              </a:lnSpc>
            </a:pPr>
            <a:r>
              <a:rPr lang="vi-VN" sz="1500">
                <a:solidFill>
                  <a:srgbClr val="504C44"/>
                </a:solidFill>
                <a:latin typeface="Inter Bold"/>
              </a:rPr>
              <a:t>Chúng ta muốn tìm đường đi từ thành phố A đến thành phố E. Sử dụng BFS, chúng ta có thể tìm đường đi ngắn nhất như sau:</a:t>
            </a:r>
          </a:p>
          <a:p>
            <a:pPr>
              <a:lnSpc>
                <a:spcPts val="2100"/>
              </a:lnSpc>
            </a:pPr>
            <a:r>
              <a:rPr lang="vi-VN" sz="1500">
                <a:solidFill>
                  <a:srgbClr val="504C44"/>
                </a:solidFill>
                <a:latin typeface="Inter Bold"/>
              </a:rPr>
              <a:t>1. Đưa thành phố A vào hàng đợi (queue) và đánh dấu A là đã thăm.</a:t>
            </a:r>
          </a:p>
          <a:p>
            <a:pPr>
              <a:lnSpc>
                <a:spcPts val="2100"/>
              </a:lnSpc>
            </a:pPr>
            <a:r>
              <a:rPr lang="vi-VN" sz="1500">
                <a:solidFill>
                  <a:srgbClr val="504C44"/>
                </a:solidFill>
                <a:latin typeface="Inter Bold"/>
              </a:rPr>
              <a:t>2. Lặp cho đến khi hàng đợi trống:</a:t>
            </a:r>
          </a:p>
          <a:p>
            <a:pPr>
              <a:lnSpc>
                <a:spcPts val="2100"/>
              </a:lnSpc>
            </a:pPr>
            <a:r>
              <a:rPr lang="vi-VN" sz="1500">
                <a:solidFill>
                  <a:srgbClr val="504C44"/>
                </a:solidFill>
                <a:latin typeface="Inter Bold"/>
              </a:rPr>
              <a:t>   - Lấy thành phố đầu tiên từ hàng đợi (gọi là thành phố hiện tại).</a:t>
            </a:r>
          </a:p>
          <a:p>
            <a:pPr>
              <a:lnSpc>
                <a:spcPts val="2100"/>
              </a:lnSpc>
            </a:pPr>
            <a:r>
              <a:rPr lang="vi-VN" sz="1500">
                <a:solidFill>
                  <a:srgbClr val="504C44"/>
                </a:solidFill>
                <a:latin typeface="Inter Bold"/>
              </a:rPr>
              <a:t>   - Nếu thành phố hiện tại là thành phố đích (E), kết thúc và trả về đường đi.</a:t>
            </a:r>
          </a:p>
          <a:p>
            <a:pPr>
              <a:lnSpc>
                <a:spcPts val="2100"/>
              </a:lnSpc>
            </a:pPr>
            <a:r>
              <a:rPr lang="vi-VN" sz="1500">
                <a:solidFill>
                  <a:srgbClr val="504C44"/>
                </a:solidFill>
                <a:latin typeface="Inter Bold"/>
              </a:rPr>
              <a:t>   - Lặp qua tất cả các thành phố kề với thành phố hiện tại chưa được thăm:</a:t>
            </a:r>
          </a:p>
          <a:p>
            <a:pPr>
              <a:lnSpc>
                <a:spcPts val="2100"/>
              </a:lnSpc>
            </a:pPr>
            <a:r>
              <a:rPr lang="vi-VN" sz="1500">
                <a:solidFill>
                  <a:srgbClr val="504C44"/>
                </a:solidFill>
                <a:latin typeface="Inter Bold"/>
              </a:rPr>
              <a:t>     - Đánh dấu thành phố kề là đã thăm.</a:t>
            </a:r>
          </a:p>
          <a:p>
            <a:pPr>
              <a:lnSpc>
                <a:spcPts val="2100"/>
              </a:lnSpc>
            </a:pPr>
            <a:r>
              <a:rPr lang="vi-VN" sz="1500">
                <a:solidFill>
                  <a:srgbClr val="504C44"/>
                </a:solidFill>
                <a:latin typeface="Inter Bold"/>
              </a:rPr>
              <a:t>     - Đưa thành phố kề vào hàng đợi.</a:t>
            </a:r>
          </a:p>
          <a:p>
            <a:pPr>
              <a:lnSpc>
                <a:spcPts val="2100"/>
              </a:lnSpc>
            </a:pPr>
            <a:r>
              <a:rPr lang="vi-VN" sz="1500">
                <a:solidFill>
                  <a:srgbClr val="504C44"/>
                </a:solidFill>
                <a:latin typeface="Inter Bold"/>
              </a:rPr>
              <a:t>     - Lưu lại đường đi từ thành phố xuất phát đến thành phố kề.</a:t>
            </a:r>
          </a:p>
          <a:p>
            <a:pPr>
              <a:lnSpc>
                <a:spcPts val="2100"/>
              </a:lnSpc>
            </a:pPr>
            <a:endParaRPr lang="vi-VN" sz="1500">
              <a:solidFill>
                <a:srgbClr val="504C44"/>
              </a:solidFill>
              <a:latin typeface="Inter Bold"/>
            </a:endParaRPr>
          </a:p>
          <a:p>
            <a:pPr>
              <a:lnSpc>
                <a:spcPts val="2100"/>
              </a:lnSpc>
            </a:pPr>
            <a:r>
              <a:rPr lang="vi-VN" sz="1500">
                <a:solidFill>
                  <a:srgbClr val="504C44"/>
                </a:solidFill>
                <a:latin typeface="Inter Bold"/>
              </a:rPr>
              <a:t>Trong ví dụ này, đường đi ngắn nhất từ thành phố A đến thành phố E là A -&gt; C -&gt; E. Quá trình BFS sẽ thăm các thành phố theo thứ tự: A, B, C, D, E.</a:t>
            </a:r>
          </a:p>
        </p:txBody>
      </p:sp>
    </p:spTree>
    <p:extLst>
      <p:ext uri="{BB962C8B-B14F-4D97-AF65-F5344CB8AC3E}">
        <p14:creationId xmlns:p14="http://schemas.microsoft.com/office/powerpoint/2010/main" val="2240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rgbClr val="504C44"/>
                </a:solidFill>
                <a:latin typeface="Inter"/>
              </a:rPr>
              <a:t>Ứng dụng </a:t>
            </a:r>
            <a:endParaRPr dirty="0">
              <a:highlight>
                <a:schemeClr val="accent1"/>
              </a:highlight>
            </a:endParaRPr>
          </a:p>
        </p:txBody>
      </p:sp>
      <p:sp>
        <p:nvSpPr>
          <p:cNvPr id="125" name="Google Shape;125;p17"/>
          <p:cNvSpPr txBox="1">
            <a:spLocks noGrp="1"/>
          </p:cNvSpPr>
          <p:nvPr>
            <p:ph type="body" idx="1"/>
          </p:nvPr>
        </p:nvSpPr>
        <p:spPr>
          <a:xfrm>
            <a:off x="1381250" y="1331712"/>
            <a:ext cx="6809700" cy="3275725"/>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dirty="0" err="1"/>
              <a:t>Đường</a:t>
            </a:r>
            <a:r>
              <a:rPr lang="en-US" dirty="0"/>
              <a:t> </a:t>
            </a:r>
            <a:r>
              <a:rPr lang="en-US" dirty="0" err="1"/>
              <a:t>đi</a:t>
            </a:r>
            <a:r>
              <a:rPr lang="en-US" dirty="0"/>
              <a:t> </a:t>
            </a:r>
            <a:r>
              <a:rPr lang="en-US" dirty="0" err="1"/>
              <a:t>ngắn</a:t>
            </a:r>
            <a:r>
              <a:rPr lang="en-US" dirty="0"/>
              <a:t> </a:t>
            </a:r>
            <a:r>
              <a:rPr lang="en-US" dirty="0" err="1"/>
              <a:t>nhất</a:t>
            </a:r>
            <a:r>
              <a:rPr lang="en-US" dirty="0"/>
              <a:t> </a:t>
            </a:r>
            <a:r>
              <a:rPr lang="en-US" dirty="0" err="1"/>
              <a:t>và</a:t>
            </a:r>
            <a:r>
              <a:rPr lang="en-US" dirty="0"/>
              <a:t> </a:t>
            </a:r>
            <a:r>
              <a:rPr lang="en-US" dirty="0" err="1"/>
              <a:t>cây</a:t>
            </a:r>
            <a:r>
              <a:rPr lang="en-US" dirty="0"/>
              <a:t> </a:t>
            </a:r>
            <a:r>
              <a:rPr lang="en-US" dirty="0" err="1"/>
              <a:t>khung</a:t>
            </a:r>
            <a:r>
              <a:rPr lang="en-US" dirty="0"/>
              <a:t> </a:t>
            </a:r>
            <a:r>
              <a:rPr lang="en-US" dirty="0" err="1"/>
              <a:t>nhỏ</a:t>
            </a:r>
            <a:r>
              <a:rPr lang="en-US" dirty="0"/>
              <a:t> </a:t>
            </a:r>
            <a:r>
              <a:rPr lang="en-US" dirty="0" err="1"/>
              <a:t>nhất</a:t>
            </a:r>
            <a:r>
              <a:rPr lang="en-US" dirty="0"/>
              <a:t> </a:t>
            </a:r>
            <a:r>
              <a:rPr lang="en-US" dirty="0" err="1"/>
              <a:t>trong</a:t>
            </a:r>
            <a:r>
              <a:rPr lang="en-US" dirty="0"/>
              <a:t> </a:t>
            </a:r>
            <a:r>
              <a:rPr lang="en-US" dirty="0" err="1"/>
              <a:t>đồ</a:t>
            </a:r>
            <a:r>
              <a:rPr lang="en-US" dirty="0"/>
              <a:t> </a:t>
            </a:r>
            <a:r>
              <a:rPr lang="en-US" dirty="0" err="1"/>
              <a:t>thị</a:t>
            </a:r>
            <a:r>
              <a:rPr lang="en-US" dirty="0"/>
              <a:t> </a:t>
            </a:r>
            <a:r>
              <a:rPr lang="en-US" dirty="0" err="1"/>
              <a:t>không</a:t>
            </a:r>
            <a:r>
              <a:rPr lang="en-US" dirty="0"/>
              <a:t> </a:t>
            </a:r>
            <a:r>
              <a:rPr lang="en-US" dirty="0" err="1"/>
              <a:t>có</a:t>
            </a:r>
            <a:r>
              <a:rPr lang="en-US" dirty="0"/>
              <a:t> </a:t>
            </a:r>
            <a:r>
              <a:rPr lang="en-US" dirty="0" err="1"/>
              <a:t>trọng</a:t>
            </a:r>
            <a:r>
              <a:rPr lang="en-US" dirty="0"/>
              <a:t> </a:t>
            </a:r>
            <a:r>
              <a:rPr lang="en-US" dirty="0" err="1"/>
              <a:t>số</a:t>
            </a:r>
            <a:r>
              <a:rPr lang="en-US" dirty="0"/>
              <a:t>(Shortest Path and Minimum Spanning Tree for unweighted graph )</a:t>
            </a:r>
          </a:p>
          <a:p>
            <a:pPr marL="457200" lvl="0" indent="-381000" algn="l" rtl="0">
              <a:spcBef>
                <a:spcPts val="600"/>
              </a:spcBef>
              <a:spcAft>
                <a:spcPts val="0"/>
              </a:spcAft>
              <a:buClr>
                <a:schemeClr val="accent1"/>
              </a:buClr>
              <a:buSzPts val="2400"/>
              <a:buChar char="◉"/>
            </a:pPr>
            <a:r>
              <a:rPr lang="en-US" dirty="0" err="1"/>
              <a:t>Mạng</a:t>
            </a:r>
            <a:r>
              <a:rPr lang="en-US" dirty="0"/>
              <a:t> </a:t>
            </a:r>
            <a:r>
              <a:rPr lang="en-US" dirty="0" err="1"/>
              <a:t>ngang</a:t>
            </a:r>
            <a:r>
              <a:rPr lang="en-US" dirty="0"/>
              <a:t> </a:t>
            </a:r>
            <a:r>
              <a:rPr lang="en-US" dirty="0" err="1"/>
              <a:t>hàng</a:t>
            </a:r>
            <a:r>
              <a:rPr lang="en-US" dirty="0"/>
              <a:t> (Peer to peer network). Ex: Bit </a:t>
            </a:r>
            <a:r>
              <a:rPr lang="en-US" dirty="0" err="1"/>
              <a:t>Torent</a:t>
            </a:r>
            <a:endParaRPr lang="en-US" dirty="0"/>
          </a:p>
          <a:p>
            <a:pPr marL="457200" lvl="0" indent="-381000" algn="l" rtl="0">
              <a:spcBef>
                <a:spcPts val="600"/>
              </a:spcBef>
              <a:spcAft>
                <a:spcPts val="0"/>
              </a:spcAft>
              <a:buClr>
                <a:schemeClr val="accent1"/>
              </a:buClr>
              <a:buSzPts val="2400"/>
              <a:buChar char="◉"/>
            </a:pPr>
            <a:r>
              <a:rPr lang="en-US" dirty="0"/>
              <a:t>Finding all nodes within one connected component </a:t>
            </a:r>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3618026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rPr>
              <a:t>MỤC LỤC</a:t>
            </a:r>
            <a:endParaRPr dirty="0">
              <a:highlight>
                <a:schemeClr val="accent1"/>
              </a:highlight>
            </a:endParaRPr>
          </a:p>
        </p:txBody>
      </p:sp>
      <p:sp>
        <p:nvSpPr>
          <p:cNvPr id="125" name="Google Shape;125;p17"/>
          <p:cNvSpPr txBox="1">
            <a:spLocks noGrp="1"/>
          </p:cNvSpPr>
          <p:nvPr>
            <p:ph type="body" idx="1"/>
          </p:nvPr>
        </p:nvSpPr>
        <p:spPr>
          <a:xfrm>
            <a:off x="1381250" y="1616470"/>
            <a:ext cx="6809700" cy="230033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dirty="0" err="1"/>
              <a:t>Giới</a:t>
            </a:r>
            <a:r>
              <a:rPr lang="en-US" dirty="0"/>
              <a:t> </a:t>
            </a:r>
            <a:r>
              <a:rPr lang="en-US" dirty="0" err="1"/>
              <a:t>thiệu</a:t>
            </a:r>
            <a:r>
              <a:rPr lang="en-US" dirty="0"/>
              <a:t> </a:t>
            </a:r>
            <a:r>
              <a:rPr lang="en-US" dirty="0" err="1"/>
              <a:t>và</a:t>
            </a:r>
            <a:r>
              <a:rPr lang="en-US" dirty="0"/>
              <a:t> </a:t>
            </a:r>
            <a:r>
              <a:rPr lang="en-US" dirty="0" err="1"/>
              <a:t>khái</a:t>
            </a:r>
            <a:r>
              <a:rPr lang="en-US" dirty="0"/>
              <a:t> </a:t>
            </a:r>
            <a:r>
              <a:rPr lang="en-US" dirty="0" err="1"/>
              <a:t>niệm</a:t>
            </a:r>
            <a:r>
              <a:rPr lang="en-US" dirty="0"/>
              <a:t> </a:t>
            </a:r>
            <a:r>
              <a:rPr lang="en-US" dirty="0" err="1"/>
              <a:t>đồ</a:t>
            </a:r>
            <a:r>
              <a:rPr lang="en-US" dirty="0"/>
              <a:t> </a:t>
            </a:r>
            <a:r>
              <a:rPr lang="en-US" dirty="0" err="1"/>
              <a:t>thị</a:t>
            </a:r>
            <a:endParaRPr dirty="0"/>
          </a:p>
          <a:p>
            <a:pPr marL="457200" lvl="0" indent="-381000" algn="l" rtl="0">
              <a:spcBef>
                <a:spcPts val="0"/>
              </a:spcBef>
              <a:spcAft>
                <a:spcPts val="0"/>
              </a:spcAft>
              <a:buClr>
                <a:schemeClr val="accent1"/>
              </a:buClr>
              <a:buSzPts val="2400"/>
              <a:buChar char="◉"/>
            </a:pPr>
            <a:r>
              <a:rPr lang="en" dirty="0"/>
              <a:t>Duyệt đồ thị</a:t>
            </a:r>
            <a:endParaRPr dirty="0"/>
          </a:p>
          <a:p>
            <a:pPr marL="457200" lvl="0" indent="-381000" algn="l" rtl="0">
              <a:spcBef>
                <a:spcPts val="0"/>
              </a:spcBef>
              <a:spcAft>
                <a:spcPts val="0"/>
              </a:spcAft>
              <a:buClr>
                <a:schemeClr val="accent1"/>
              </a:buClr>
              <a:buSzPts val="2400"/>
              <a:buChar char="◉"/>
            </a:pPr>
            <a:r>
              <a:rPr lang="en" dirty="0"/>
              <a:t>Cây khung nhỏ nhất</a:t>
            </a:r>
          </a:p>
          <a:p>
            <a:pPr marL="457200" lvl="0" indent="-381000" algn="l" rtl="0">
              <a:spcBef>
                <a:spcPts val="0"/>
              </a:spcBef>
              <a:spcAft>
                <a:spcPts val="0"/>
              </a:spcAft>
              <a:buClr>
                <a:schemeClr val="accent1"/>
              </a:buClr>
              <a:buSzPts val="2400"/>
              <a:buChar char="◉"/>
            </a:pPr>
            <a:r>
              <a:rPr lang="en" dirty="0"/>
              <a:t>Tìm đường đi nhỏ nhất</a:t>
            </a:r>
          </a:p>
          <a:p>
            <a:pPr marL="457200" lvl="0" indent="-381000" algn="l" rtl="0">
              <a:spcBef>
                <a:spcPts val="0"/>
              </a:spcBef>
              <a:spcAft>
                <a:spcPts val="0"/>
              </a:spcAft>
              <a:buClr>
                <a:schemeClr val="accent1"/>
              </a:buClr>
              <a:buSzPts val="2400"/>
              <a:buChar char="◉"/>
            </a:pPr>
            <a:r>
              <a:rPr lang="en-US" dirty="0"/>
              <a:t>Ứ</a:t>
            </a:r>
            <a:r>
              <a:rPr lang="en" dirty="0"/>
              <a:t>ng dụng</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endParaRPr dirty="0"/>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So Sánh</a:t>
            </a:r>
            <a:endParaRPr dirty="0">
              <a:highlight>
                <a:schemeClr val="accent1"/>
              </a:highlight>
            </a:endParaRPr>
          </a:p>
        </p:txBody>
      </p:sp>
      <p:graphicFrame>
        <p:nvGraphicFramePr>
          <p:cNvPr id="249" name="Google Shape;249;p25"/>
          <p:cNvGraphicFramePr/>
          <p:nvPr>
            <p:extLst>
              <p:ext uri="{D42A27DB-BD31-4B8C-83A1-F6EECF244321}">
                <p14:modId xmlns:p14="http://schemas.microsoft.com/office/powerpoint/2010/main" val="2288778513"/>
              </p:ext>
            </p:extLst>
          </p:nvPr>
        </p:nvGraphicFramePr>
        <p:xfrm>
          <a:off x="1131083" y="1529339"/>
          <a:ext cx="7323838" cy="2969508"/>
        </p:xfrm>
        <a:graphic>
          <a:graphicData uri="http://schemas.openxmlformats.org/drawingml/2006/table">
            <a:tbl>
              <a:tblPr>
                <a:noFill/>
                <a:tableStyleId>{DA5B2040-0373-4AB5-8C16-54180E59C3D7}</a:tableStyleId>
              </a:tblPr>
              <a:tblGrid>
                <a:gridCol w="3661919">
                  <a:extLst>
                    <a:ext uri="{9D8B030D-6E8A-4147-A177-3AD203B41FA5}">
                      <a16:colId xmlns:a16="http://schemas.microsoft.com/office/drawing/2014/main" val="20001"/>
                    </a:ext>
                  </a:extLst>
                </a:gridCol>
                <a:gridCol w="3661919">
                  <a:extLst>
                    <a:ext uri="{9D8B030D-6E8A-4147-A177-3AD203B41FA5}">
                      <a16:colId xmlns:a16="http://schemas.microsoft.com/office/drawing/2014/main" val="20002"/>
                    </a:ext>
                  </a:extLst>
                </a:gridCol>
              </a:tblGrid>
              <a:tr h="637232">
                <a:tc>
                  <a:txBody>
                    <a:bodyPr/>
                    <a:lstStyle/>
                    <a:p>
                      <a:pPr marL="0" lvl="0" indent="0" algn="ctr" rtl="0">
                        <a:spcBef>
                          <a:spcPts val="0"/>
                        </a:spcBef>
                        <a:spcAft>
                          <a:spcPts val="0"/>
                        </a:spcAft>
                        <a:buClr>
                          <a:schemeClr val="dk1"/>
                        </a:buClr>
                        <a:buSzPts val="1100"/>
                        <a:buFont typeface="Arial"/>
                        <a:buNone/>
                      </a:pPr>
                      <a:r>
                        <a:rPr lang="en-US" sz="1400" b="1" i="0" u="none" strike="noStrike" cap="none" dirty="0">
                          <a:solidFill>
                            <a:srgbClr val="000000"/>
                          </a:solidFill>
                          <a:highlight>
                            <a:schemeClr val="accent1"/>
                          </a:highlight>
                          <a:latin typeface="Lora"/>
                          <a:cs typeface="Arial"/>
                          <a:sym typeface="Lora"/>
                        </a:rPr>
                        <a:t>Breadth-First Traversal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400" b="1" i="0" u="none" strike="noStrike" cap="none" dirty="0">
                          <a:solidFill>
                            <a:srgbClr val="000000"/>
                          </a:solidFill>
                          <a:highlight>
                            <a:schemeClr val="accent1"/>
                          </a:highlight>
                          <a:latin typeface="Lora"/>
                          <a:cs typeface="Arial"/>
                          <a:sym typeface="Lora"/>
                        </a:rPr>
                        <a:t>Depth-First Traversal</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8268">
                <a:tc>
                  <a:txBody>
                    <a:bodyPr/>
                    <a:lstStyle/>
                    <a:p>
                      <a:pPr algn="l"/>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queue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err="1">
                          <a:latin typeface="Times New Roman" panose="02020603050405020304" pitchFamily="18" charset="0"/>
                          <a:cs typeface="Times New Roman" panose="02020603050405020304" pitchFamily="18" charset="0"/>
                        </a:rPr>
                        <a:t>Sử</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dụng</a:t>
                      </a:r>
                      <a:r>
                        <a:rPr lang="en-US" sz="1400">
                          <a:latin typeface="Times New Roman" panose="02020603050405020304" pitchFamily="18" charset="0"/>
                          <a:cs typeface="Times New Roman" panose="02020603050405020304" pitchFamily="18" charset="0"/>
                        </a:rPr>
                        <a:t> stack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4212"/>
                  </a:ext>
                </a:extLst>
              </a:tr>
              <a:tr h="568957">
                <a:tc>
                  <a:txBody>
                    <a:bodyPr/>
                    <a:lstStyle/>
                    <a:p>
                      <a:pPr algn="l"/>
                      <a:r>
                        <a:rPr lang="en-US" sz="1400" dirty="0" err="1">
                          <a:latin typeface="Times New Roman" panose="02020603050405020304" pitchFamily="18" charset="0"/>
                          <a:cs typeface="Times New Roman" panose="02020603050405020304" pitchFamily="18" charset="0"/>
                        </a:rPr>
                        <a:t>Phù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bài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đỉnh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latin typeface="Times New Roman" panose="02020603050405020304" pitchFamily="18" charset="0"/>
                          <a:cs typeface="Times New Roman" panose="02020603050405020304" pitchFamily="18" charset="0"/>
                        </a:rPr>
                        <a:t>Phù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bài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đỉnh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gốc</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796092"/>
                  </a:ext>
                </a:extLst>
              </a:tr>
              <a:tr h="568957">
                <a:tc>
                  <a:txBody>
                    <a:bodyPr/>
                    <a:lstStyle/>
                    <a:p>
                      <a:pPr algn="l"/>
                      <a:r>
                        <a:rPr lang="en-US" sz="1400" err="1">
                          <a:latin typeface="Times New Roman" panose="02020603050405020304" pitchFamily="18" charset="0"/>
                          <a:cs typeface="Times New Roman" panose="02020603050405020304" pitchFamily="18" charset="0"/>
                        </a:rPr>
                        <a:t>Không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phù</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hợp</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cho</a:t>
                      </a:r>
                      <a:r>
                        <a:rPr lang="en-US" sz="1400">
                          <a:latin typeface="Times New Roman" panose="02020603050405020304" pitchFamily="18" charset="0"/>
                          <a:cs typeface="Times New Roman" panose="02020603050405020304" pitchFamily="18" charset="0"/>
                        </a:rPr>
                        <a:t> 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latin typeface="Times New Roman" panose="02020603050405020304" pitchFamily="18" charset="0"/>
                          <a:cs typeface="Times New Roman" panose="02020603050405020304" pitchFamily="18" charset="0"/>
                        </a:rPr>
                        <a:t>Phù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355820"/>
                  </a:ext>
                </a:extLst>
              </a:tr>
              <a:tr h="318616">
                <a:tc gridSpan="2">
                  <a:txBody>
                    <a:bodyPr/>
                    <a:lstStyle/>
                    <a:p>
                      <a:pPr algn="ctr"/>
                      <a:r>
                        <a:rPr lang="en-US" sz="1400" dirty="0">
                          <a:latin typeface="Times New Roman" panose="02020603050405020304" pitchFamily="18" charset="0"/>
                          <a:cs typeface="Times New Roman" panose="02020603050405020304" pitchFamily="18" charset="0"/>
                        </a:rPr>
                        <a:t>Completed 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8747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phức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thời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gian</a:t>
                      </a:r>
                      <a:r>
                        <a:rPr lang="en-US" sz="1400" dirty="0">
                          <a:latin typeface="Times New Roman" panose="02020603050405020304" pitchFamily="18" charset="0"/>
                          <a:cs typeface="Times New Roman" panose="02020603050405020304" pitchFamily="18" charset="0"/>
                        </a:rPr>
                        <a:t>: O( |V|+|E|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120814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68800" y="2051254"/>
            <a:ext cx="5256000" cy="1040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Cây</a:t>
            </a:r>
            <a:r>
              <a:rPr lang="en-US" dirty="0"/>
              <a:t> </a:t>
            </a:r>
            <a:r>
              <a:rPr lang="en-US" dirty="0" err="1"/>
              <a:t>khung</a:t>
            </a:r>
            <a:r>
              <a:rPr lang="en-US" dirty="0"/>
              <a:t> </a:t>
            </a:r>
            <a:r>
              <a:rPr lang="en-US" dirty="0" err="1"/>
              <a:t>nhỏ</a:t>
            </a:r>
            <a:r>
              <a:rPr lang="en-US" dirty="0"/>
              <a:t> </a:t>
            </a:r>
            <a:r>
              <a:rPr lang="en-US" dirty="0" err="1"/>
              <a:t>nhất</a:t>
            </a:r>
            <a:br>
              <a:rPr lang="en-US" dirty="0"/>
            </a:br>
            <a:r>
              <a:rPr lang="en-US" dirty="0"/>
              <a:t>(Minimum Spanning Tree )</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484614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510070"/>
            <a:ext cx="3425400" cy="1743700"/>
          </a:xfrm>
          <a:prstGeom prst="rect">
            <a:avLst/>
          </a:prstGeom>
        </p:spPr>
        <p:txBody>
          <a:bodyPr spcFirstLastPara="1" wrap="square" lIns="91425" tIns="91425" rIns="91425" bIns="91425" anchor="t" anchorCtr="0">
            <a:noAutofit/>
          </a:bodyPr>
          <a:lstStyle/>
          <a:p>
            <a:pPr marL="0" indent="0" algn="just">
              <a:buNone/>
            </a:pPr>
            <a:r>
              <a:rPr lang="en" b="1" dirty="0">
                <a:highlight>
                  <a:schemeClr val="accent1"/>
                </a:highlight>
              </a:rPr>
              <a:t>Cây khung </a:t>
            </a:r>
            <a:r>
              <a:rPr lang="en" dirty="0"/>
              <a:t> là </a:t>
            </a:r>
            <a:r>
              <a:rPr lang="vi-VN" dirty="0"/>
              <a:t>một tập con của đồ thị liên thông G, trong đó tất cả các cạnh đều được kết nối.</a:t>
            </a:r>
            <a:endParaRPr lang="en" dirty="0"/>
          </a:p>
          <a:p>
            <a:pPr marL="342900" indent="-342900" algn="just"/>
            <a:endParaRPr dirty="0"/>
          </a:p>
        </p:txBody>
      </p:sp>
      <p:sp>
        <p:nvSpPr>
          <p:cNvPr id="158" name="Google Shape;158;p19"/>
          <p:cNvSpPr txBox="1">
            <a:spLocks noGrp="1"/>
          </p:cNvSpPr>
          <p:nvPr>
            <p:ph type="title"/>
          </p:nvPr>
        </p:nvSpPr>
        <p:spPr>
          <a:xfrm>
            <a:off x="2429762" y="924720"/>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Khái niệm</a:t>
            </a:r>
            <a:endParaRPr dirty="0"/>
          </a:p>
        </p:txBody>
      </p:sp>
      <p:sp>
        <p:nvSpPr>
          <p:cNvPr id="159" name="Google Shape;159;p19"/>
          <p:cNvSpPr txBox="1">
            <a:spLocks noGrp="1"/>
          </p:cNvSpPr>
          <p:nvPr>
            <p:ph type="body" idx="2"/>
          </p:nvPr>
        </p:nvSpPr>
        <p:spPr>
          <a:xfrm>
            <a:off x="5063316" y="1360320"/>
            <a:ext cx="3425400" cy="2164481"/>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b="1" dirty="0">
                <a:highlight>
                  <a:schemeClr val="accent1"/>
                </a:highlight>
              </a:rPr>
              <a:t>Cây khung nhỏ nhất </a:t>
            </a:r>
            <a:r>
              <a:rPr lang="en-US" dirty="0" err="1"/>
              <a:t>là</a:t>
            </a:r>
            <a:r>
              <a:rPr lang="en-US" dirty="0"/>
              <a:t> </a:t>
            </a:r>
            <a:r>
              <a:rPr lang="en-US" dirty="0" err="1"/>
              <a:t>cây</a:t>
            </a:r>
            <a:r>
              <a:rPr lang="en-US" dirty="0"/>
              <a:t> </a:t>
            </a:r>
            <a:r>
              <a:rPr lang="en-US" dirty="0" err="1"/>
              <a:t>khung</a:t>
            </a:r>
            <a:r>
              <a:rPr lang="en-US" dirty="0"/>
              <a:t> </a:t>
            </a:r>
            <a:r>
              <a:rPr lang="en-US" dirty="0" err="1"/>
              <a:t>trong</a:t>
            </a:r>
            <a:r>
              <a:rPr lang="en-US" dirty="0"/>
              <a:t> </a:t>
            </a:r>
            <a:r>
              <a:rPr lang="en-US" dirty="0" err="1"/>
              <a:t>đồ</a:t>
            </a:r>
            <a:r>
              <a:rPr lang="en-US" dirty="0"/>
              <a:t> </a:t>
            </a:r>
            <a:r>
              <a:rPr lang="en-US" dirty="0" err="1"/>
              <a:t>thị</a:t>
            </a:r>
            <a:r>
              <a:rPr lang="en-US" dirty="0"/>
              <a:t> </a:t>
            </a:r>
            <a:r>
              <a:rPr lang="en-US" dirty="0" err="1"/>
              <a:t>có</a:t>
            </a:r>
            <a:r>
              <a:rPr lang="en-US" dirty="0"/>
              <a:t> </a:t>
            </a:r>
            <a:r>
              <a:rPr lang="en-US" dirty="0" err="1"/>
              <a:t>trọng</a:t>
            </a:r>
            <a:r>
              <a:rPr lang="en-US" dirty="0"/>
              <a:t> </a:t>
            </a:r>
            <a:r>
              <a:rPr lang="en-US" dirty="0" err="1"/>
              <a:t>số</a:t>
            </a:r>
            <a:r>
              <a:rPr lang="en-US" dirty="0"/>
              <a:t>, </a:t>
            </a:r>
            <a:r>
              <a:rPr lang="en-US" dirty="0" err="1"/>
              <a:t>mà</a:t>
            </a:r>
            <a:r>
              <a:rPr lang="en-US" dirty="0"/>
              <a:t> </a:t>
            </a:r>
            <a:r>
              <a:rPr lang="en-US" dirty="0" err="1"/>
              <a:t>tổng</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các</a:t>
            </a:r>
            <a:r>
              <a:rPr lang="en-US" dirty="0"/>
              <a:t> </a:t>
            </a:r>
            <a:r>
              <a:rPr lang="en-US" dirty="0" err="1"/>
              <a:t>cạnh</a:t>
            </a:r>
            <a:r>
              <a:rPr lang="en-US" dirty="0"/>
              <a:t> </a:t>
            </a:r>
            <a:r>
              <a:rPr lang="en-US" dirty="0" err="1"/>
              <a:t>trong</a:t>
            </a:r>
            <a:r>
              <a:rPr lang="en-US" dirty="0"/>
              <a:t> </a:t>
            </a:r>
            <a:r>
              <a:rPr lang="en-US" dirty="0" err="1"/>
              <a:t>cây</a:t>
            </a:r>
            <a:r>
              <a:rPr lang="en-US" dirty="0"/>
              <a:t> </a:t>
            </a:r>
            <a:r>
              <a:rPr lang="en-US" dirty="0" err="1"/>
              <a:t>đó</a:t>
            </a:r>
            <a:r>
              <a:rPr lang="en-US" dirty="0"/>
              <a:t> </a:t>
            </a:r>
            <a:r>
              <a:rPr lang="en-US" dirty="0" err="1"/>
              <a:t>là</a:t>
            </a:r>
            <a:r>
              <a:rPr lang="en-US" dirty="0"/>
              <a:t> </a:t>
            </a:r>
            <a:r>
              <a:rPr lang="en-US" dirty="0" err="1"/>
              <a:t>nhỏ</a:t>
            </a:r>
            <a:r>
              <a:rPr lang="en-US" dirty="0"/>
              <a:t> </a:t>
            </a:r>
            <a:r>
              <a:rPr lang="en-US" dirty="0" err="1"/>
              <a:t>nhất</a:t>
            </a:r>
            <a:r>
              <a:rPr lang="en-US" dirty="0"/>
              <a:t> so </a:t>
            </a:r>
            <a:r>
              <a:rPr lang="en-US" dirty="0" err="1"/>
              <a:t>với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cây</a:t>
            </a:r>
            <a:r>
              <a:rPr lang="en-US" dirty="0"/>
              <a:t> </a:t>
            </a:r>
            <a:r>
              <a:rPr lang="en-US" dirty="0" err="1"/>
              <a:t>khung</a:t>
            </a:r>
            <a:r>
              <a:rPr lang="en-US" dirty="0"/>
              <a:t> </a:t>
            </a:r>
            <a:r>
              <a:rPr lang="en-US" dirty="0" err="1"/>
              <a:t>khác</a:t>
            </a:r>
            <a:r>
              <a:rPr lang="en-US" dirty="0"/>
              <a:t> </a:t>
            </a:r>
            <a:r>
              <a:rPr lang="en-US" dirty="0" err="1"/>
              <a:t>trong</a:t>
            </a:r>
            <a:r>
              <a:rPr lang="en-US" dirty="0"/>
              <a:t> </a:t>
            </a:r>
            <a:r>
              <a:rPr lang="en-US" dirty="0" err="1"/>
              <a:t>đồ</a:t>
            </a:r>
            <a:r>
              <a:rPr lang="en-US" dirty="0"/>
              <a:t> </a:t>
            </a:r>
            <a:r>
              <a:rPr lang="en-US" dirty="0" err="1"/>
              <a:t>thị</a:t>
            </a:r>
            <a:r>
              <a:rPr lang="en-US" dirty="0"/>
              <a:t> </a:t>
            </a:r>
            <a:r>
              <a:rPr lang="en-US" dirty="0" err="1"/>
              <a:t>đó</a:t>
            </a:r>
            <a:r>
              <a:rPr lang="en-US" dirty="0"/>
              <a:t>.</a:t>
            </a:r>
            <a:endParaRPr lang="en" b="1" dirty="0">
              <a:highlight>
                <a:schemeClr val="accent1"/>
              </a:highlight>
            </a:endParaRPr>
          </a:p>
          <a:p>
            <a:pPr marL="0" indent="0" algn="just">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11" name="Picture 2" descr="Giải Thuật Lập Trình · minimum-spanning-tree">
            <a:extLst>
              <a:ext uri="{FF2B5EF4-FFF2-40B4-BE49-F238E27FC236}">
                <a16:creationId xmlns:a16="http://schemas.microsoft.com/office/drawing/2014/main" id="{079AC75A-1A71-4AD6-B719-BF3D1E5D9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762" y="3674551"/>
            <a:ext cx="3898306" cy="144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2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oseph Kruskal: American statistician (born: 1928 - died: 2010) |  Biography, Facts, Information, Career, Wiki, Life | Also Viewed">
            <a:extLst>
              <a:ext uri="{FF2B5EF4-FFF2-40B4-BE49-F238E27FC236}">
                <a16:creationId xmlns:a16="http://schemas.microsoft.com/office/drawing/2014/main" id="{8609D2CE-EFBE-44A3-BA64-8F6EA2C46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488" y="2277206"/>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1F6783-292C-4EF6-B64E-244FDA03C461}"/>
              </a:ext>
            </a:extLst>
          </p:cNvPr>
          <p:cNvSpPr txBox="1"/>
          <p:nvPr/>
        </p:nvSpPr>
        <p:spPr>
          <a:xfrm>
            <a:off x="1790700" y="1695449"/>
            <a:ext cx="2133600" cy="340991"/>
          </a:xfrm>
          <a:prstGeom prst="rect">
            <a:avLst/>
          </a:prstGeom>
          <a:noFill/>
        </p:spPr>
        <p:txBody>
          <a:bodyPr wrap="square">
            <a:spAutoFit/>
          </a:bodyPr>
          <a:lstStyle/>
          <a:p>
            <a:pPr marL="161924" lvl="1">
              <a:lnSpc>
                <a:spcPts val="2100"/>
              </a:lnSpc>
            </a:pPr>
            <a:r>
              <a:rPr lang="en-US" sz="1600" dirty="0">
                <a:solidFill>
                  <a:srgbClr val="333333"/>
                </a:solidFill>
                <a:latin typeface="Inter" panose="020B0604020202020204" charset="0"/>
                <a:ea typeface="Inter" panose="020B0604020202020204" charset="0"/>
              </a:rPr>
              <a:t>Kruskal’s Algorithm</a:t>
            </a:r>
          </a:p>
        </p:txBody>
      </p:sp>
      <p:sp>
        <p:nvSpPr>
          <p:cNvPr id="11" name="TextBox 10">
            <a:extLst>
              <a:ext uri="{FF2B5EF4-FFF2-40B4-BE49-F238E27FC236}">
                <a16:creationId xmlns:a16="http://schemas.microsoft.com/office/drawing/2014/main" id="{774B011E-A61C-4754-B714-0CE722383BAA}"/>
              </a:ext>
            </a:extLst>
          </p:cNvPr>
          <p:cNvSpPr txBox="1"/>
          <p:nvPr/>
        </p:nvSpPr>
        <p:spPr>
          <a:xfrm>
            <a:off x="6134100" y="1709344"/>
            <a:ext cx="1981200" cy="340991"/>
          </a:xfrm>
          <a:prstGeom prst="rect">
            <a:avLst/>
          </a:prstGeom>
          <a:noFill/>
        </p:spPr>
        <p:txBody>
          <a:bodyPr wrap="square">
            <a:spAutoFit/>
          </a:bodyPr>
          <a:lstStyle/>
          <a:p>
            <a:pPr marL="161924" lvl="1">
              <a:lnSpc>
                <a:spcPts val="2100"/>
              </a:lnSpc>
            </a:pPr>
            <a:r>
              <a:rPr lang="en-US" sz="1600" dirty="0">
                <a:solidFill>
                  <a:srgbClr val="333333"/>
                </a:solidFill>
                <a:latin typeface="Inter" panose="020B0604020202020204" charset="0"/>
                <a:ea typeface="Inter" panose="020B0604020202020204" charset="0"/>
              </a:rPr>
              <a:t>Prim’s Algorithm</a:t>
            </a:r>
            <a:endParaRPr lang="en-US" sz="1600" dirty="0">
              <a:latin typeface="Inter" panose="020B0604020202020204" charset="0"/>
              <a:ea typeface="Inter" panose="020B0604020202020204" charset="0"/>
            </a:endParaRPr>
          </a:p>
        </p:txBody>
      </p:sp>
      <p:pic>
        <p:nvPicPr>
          <p:cNvPr id="2056" name="Picture 8" descr="Robert C Prim - Alchetron, The Free Social Encyclopedia">
            <a:extLst>
              <a:ext uri="{FF2B5EF4-FFF2-40B4-BE49-F238E27FC236}">
                <a16:creationId xmlns:a16="http://schemas.microsoft.com/office/drawing/2014/main" id="{8989BD72-AE51-429C-B15D-DEA5F1C0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2278279"/>
            <a:ext cx="1771650" cy="19801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dirty="0">
                <a:latin typeface="Inter" panose="020B0604020202020204" charset="0"/>
                <a:ea typeface="Inter" panose="020B0604020202020204" charset="0"/>
              </a:rPr>
              <a:t>Basic algorithms about minimum spanning tree</a:t>
            </a:r>
            <a:br>
              <a:rPr lang="en-US" sz="2000" dirty="0">
                <a:latin typeface="Inter" panose="020B0604020202020204" charset="0"/>
                <a:ea typeface="Inter" panose="020B0604020202020204" charset="0"/>
              </a:rPr>
            </a:br>
            <a:endParaRPr lang="en-US" dirty="0"/>
          </a:p>
        </p:txBody>
      </p:sp>
    </p:spTree>
    <p:extLst>
      <p:ext uri="{BB962C8B-B14F-4D97-AF65-F5344CB8AC3E}">
        <p14:creationId xmlns:p14="http://schemas.microsoft.com/office/powerpoint/2010/main" val="252419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a:latin typeface="Inter" panose="020B0604020202020204" charset="0"/>
                <a:ea typeface="Inter" panose="020B0604020202020204" charset="0"/>
              </a:rPr>
              <a:t>Bài toán</a:t>
            </a:r>
            <a:br>
              <a:rPr lang="en-US" sz="2000" dirty="0">
                <a:latin typeface="Inter" panose="020B0604020202020204" charset="0"/>
                <a:ea typeface="Inter" panose="020B0604020202020204" charset="0"/>
              </a:rPr>
            </a:br>
            <a:endParaRPr lang="en-US" dirty="0"/>
          </a:p>
        </p:txBody>
      </p:sp>
      <p:sp>
        <p:nvSpPr>
          <p:cNvPr id="4" name="TextBox 4">
            <a:extLst>
              <a:ext uri="{FF2B5EF4-FFF2-40B4-BE49-F238E27FC236}">
                <a16:creationId xmlns:a16="http://schemas.microsoft.com/office/drawing/2014/main" id="{37D0116D-EC8F-CFA0-0533-D8F1518E930E}"/>
              </a:ext>
            </a:extLst>
          </p:cNvPr>
          <p:cNvSpPr txBox="1"/>
          <p:nvPr/>
        </p:nvSpPr>
        <p:spPr>
          <a:xfrm>
            <a:off x="748551" y="1506298"/>
            <a:ext cx="7646897" cy="1322991"/>
          </a:xfrm>
          <a:prstGeom prst="rect">
            <a:avLst/>
          </a:prstGeom>
        </p:spPr>
        <p:txBody>
          <a:bodyPr lIns="0" tIns="0" rIns="0" bIns="0" rtlCol="0" anchor="t">
            <a:spAutoFit/>
          </a:bodyPr>
          <a:lstStyle/>
          <a:p>
            <a:pPr>
              <a:lnSpc>
                <a:spcPts val="2100"/>
              </a:lnSpc>
            </a:pPr>
            <a:r>
              <a:rPr lang="en-US" sz="1500">
                <a:solidFill>
                  <a:srgbClr val="504C44"/>
                </a:solidFill>
                <a:latin typeface="Inter Bold"/>
              </a:rPr>
              <a:t>Cho một mạng lưới gồm 9 thành phố được đánh số thứ tự từ 0 đến 8, đại diện cho mỗi thành phố là một node, các node được nối với nhau bằng một cạnh có trọng số sẽ được xem như là chi phí đường đi giữa 2 thành phố đó.</a:t>
            </a:r>
          </a:p>
          <a:p>
            <a:pPr>
              <a:lnSpc>
                <a:spcPts val="2100"/>
              </a:lnSpc>
            </a:pPr>
            <a:r>
              <a:rPr lang="en-US" sz="1500">
                <a:solidFill>
                  <a:srgbClr val="504C44"/>
                </a:solidFill>
                <a:latin typeface="Inter Bold"/>
              </a:rPr>
              <a:t>Yêu cầu: Hãy xây dựng một mạng lưới đường đi với chi phí thấp nhất, tức là đi tìm cây khung nhỏ nhất.</a:t>
            </a:r>
          </a:p>
        </p:txBody>
      </p:sp>
    </p:spTree>
    <p:extLst>
      <p:ext uri="{BB962C8B-B14F-4D97-AF65-F5344CB8AC3E}">
        <p14:creationId xmlns:p14="http://schemas.microsoft.com/office/powerpoint/2010/main" val="227763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Prim’s 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19816"/>
            <a:ext cx="7957800" cy="1600438"/>
          </a:xfrm>
          <a:prstGeom prst="rect">
            <a:avLst/>
          </a:prstGeom>
          <a:noFill/>
        </p:spPr>
        <p:txBody>
          <a:bodyPr wrap="square">
            <a:spAutoFit/>
          </a:bodyPr>
          <a:lstStyle/>
          <a:p>
            <a:pPr marL="342900" indent="-342900">
              <a:buFont typeface="+mj-lt"/>
              <a:buAutoNum type="arabicPeriod"/>
            </a:pPr>
            <a:r>
              <a:rPr lang="en-US" dirty="0" err="1"/>
              <a:t>Chọn</a:t>
            </a:r>
            <a:r>
              <a:rPr lang="en-US" dirty="0"/>
              <a:t> </a:t>
            </a:r>
            <a:r>
              <a:rPr lang="en-US" dirty="0" err="1"/>
              <a:t>một</a:t>
            </a:r>
            <a:r>
              <a:rPr lang="en-US" dirty="0"/>
              <a:t> </a:t>
            </a:r>
            <a:r>
              <a:rPr lang="en-US" dirty="0" err="1"/>
              <a:t>đỉnh</a:t>
            </a:r>
            <a:r>
              <a:rPr lang="en-US" dirty="0"/>
              <a:t> </a:t>
            </a:r>
            <a:r>
              <a:rPr lang="en-US" dirty="0" err="1"/>
              <a:t>bất</a:t>
            </a:r>
            <a:r>
              <a:rPr lang="en-US" dirty="0"/>
              <a:t> </a:t>
            </a:r>
            <a:r>
              <a:rPr lang="en-US" dirty="0" err="1"/>
              <a:t>kỳ</a:t>
            </a:r>
            <a:r>
              <a:rPr lang="en-US" dirty="0"/>
              <a:t> </a:t>
            </a:r>
            <a:r>
              <a:rPr lang="en-US" dirty="0" err="1"/>
              <a:t>làm</a:t>
            </a:r>
            <a:r>
              <a:rPr lang="en-US" dirty="0"/>
              <a:t> </a:t>
            </a:r>
            <a:r>
              <a:rPr lang="en-US" dirty="0" err="1"/>
              <a:t>đỉnh</a:t>
            </a:r>
            <a:r>
              <a:rPr lang="en-US" dirty="0"/>
              <a:t> </a:t>
            </a:r>
            <a:r>
              <a:rPr lang="en-US" dirty="0" err="1"/>
              <a:t>khởi</a:t>
            </a:r>
            <a:r>
              <a:rPr lang="en-US" dirty="0"/>
              <a:t> </a:t>
            </a:r>
            <a:r>
              <a:rPr lang="en-US" dirty="0" err="1"/>
              <a:t>đầu</a:t>
            </a:r>
            <a:r>
              <a:rPr lang="en-US" dirty="0"/>
              <a:t> </a:t>
            </a:r>
            <a:r>
              <a:rPr lang="en-US" dirty="0" err="1"/>
              <a:t>của</a:t>
            </a:r>
            <a:r>
              <a:rPr lang="en-US" dirty="0"/>
              <a:t> MST.</a:t>
            </a:r>
          </a:p>
          <a:p>
            <a:pPr marL="342900" indent="-342900">
              <a:buFont typeface="+mj-lt"/>
              <a:buAutoNum type="arabicPeriod"/>
            </a:pPr>
            <a:r>
              <a:rPr lang="vi-VN" dirty="0"/>
              <a:t>Lặp lại các bước 3 đến 5 cho đến khi không còn đỉnh nào chưa được bao gồm trong MST (các đỉnh này được gọi là đỉnh rìa</a:t>
            </a:r>
            <a:r>
              <a:rPr lang="en-US" dirty="0"/>
              <a:t> (fringe vertex)</a:t>
            </a:r>
            <a:r>
              <a:rPr lang="vi-VN" dirty="0"/>
              <a:t>).</a:t>
            </a:r>
          </a:p>
          <a:p>
            <a:pPr marL="342900" indent="-342900">
              <a:buFont typeface="+mj-lt"/>
              <a:buAutoNum type="arabicPeriod"/>
            </a:pPr>
            <a:r>
              <a:rPr lang="vi-VN" dirty="0"/>
              <a:t>Tìm các cạnh kết nối bất kỳ đỉnh trong MST với các đỉnh rìa.</a:t>
            </a:r>
          </a:p>
          <a:p>
            <a:pPr marL="342900" indent="-342900">
              <a:buFont typeface="+mj-lt"/>
              <a:buAutoNum type="arabicPeriod"/>
            </a:pPr>
            <a:r>
              <a:rPr lang="vi-VN" dirty="0"/>
              <a:t>Tìm cạnh có trọng số nhỏ nhất trong số các cạnh đã tìm được.</a:t>
            </a:r>
          </a:p>
          <a:p>
            <a:pPr marL="342900" indent="-342900">
              <a:buFont typeface="+mj-lt"/>
              <a:buAutoNum type="arabicPeriod"/>
            </a:pPr>
            <a:r>
              <a:rPr lang="vi-VN" dirty="0"/>
              <a:t>Thêm cạnh đã chọn vào MST nếu nó không tạo thành chu trình.</a:t>
            </a:r>
          </a:p>
          <a:p>
            <a:pPr marL="342900" indent="-342900">
              <a:buFont typeface="+mj-lt"/>
              <a:buAutoNum type="arabicPeriod"/>
            </a:pPr>
            <a:r>
              <a:rPr lang="vi-VN" dirty="0"/>
              <a:t>Trả về MST và kết thúc thuật toán.</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468734" y="2183664"/>
            <a:ext cx="722427" cy="73694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1998932" y="3205281"/>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2008930" y="1094461"/>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6394034" y="109961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4022298" y="209575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4020874" y="1099619"/>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4022298" y="3203927"/>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7921739" y="2166825"/>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6367456" y="3186050"/>
            <a:ext cx="722427" cy="736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p:cNvCxnSpPr>
          <p:nvPr/>
        </p:nvCxnSpPr>
        <p:spPr>
          <a:xfrm flipV="1">
            <a:off x="1075366" y="1490644"/>
            <a:ext cx="923566" cy="8286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2" idx="5"/>
            <a:endCxn id="44" idx="2"/>
          </p:cNvCxnSpPr>
          <p:nvPr/>
        </p:nvCxnSpPr>
        <p:spPr>
          <a:xfrm>
            <a:off x="1085364" y="2812685"/>
            <a:ext cx="913568" cy="761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22">
            <a:extLst>
              <a:ext uri="{FF2B5EF4-FFF2-40B4-BE49-F238E27FC236}">
                <a16:creationId xmlns:a16="http://schemas.microsoft.com/office/drawing/2014/main" id="{DCFCBE7D-1A50-CB92-4092-B79DB4431610}"/>
              </a:ext>
            </a:extLst>
          </p:cNvPr>
          <p:cNvCxnSpPr>
            <a:stCxn id="45" idx="6"/>
            <a:endCxn id="48" idx="2"/>
          </p:cNvCxnSpPr>
          <p:nvPr/>
        </p:nvCxnSpPr>
        <p:spPr>
          <a:xfrm>
            <a:off x="2731357" y="1462933"/>
            <a:ext cx="1289517" cy="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4743301" y="1468091"/>
            <a:ext cx="16507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27">
            <a:extLst>
              <a:ext uri="{FF2B5EF4-FFF2-40B4-BE49-F238E27FC236}">
                <a16:creationId xmlns:a16="http://schemas.microsoft.com/office/drawing/2014/main" id="{24BFD7F0-C9C0-6A85-1B0B-B091BDA55383}"/>
              </a:ext>
            </a:extLst>
          </p:cNvPr>
          <p:cNvCxnSpPr>
            <a:cxnSpLocks/>
            <a:stCxn id="45" idx="4"/>
            <a:endCxn id="44" idx="0"/>
          </p:cNvCxnSpPr>
          <p:nvPr/>
        </p:nvCxnSpPr>
        <p:spPr>
          <a:xfrm flipH="1">
            <a:off x="2360146" y="1831405"/>
            <a:ext cx="9998" cy="1373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2721359" y="3572399"/>
            <a:ext cx="1300939" cy="1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H="1" flipV="1">
            <a:off x="4382088" y="1836563"/>
            <a:ext cx="1424" cy="259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flipV="1">
            <a:off x="4744725" y="3554522"/>
            <a:ext cx="1622731" cy="17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1"/>
          </p:cNvCxnSpPr>
          <p:nvPr/>
        </p:nvCxnSpPr>
        <p:spPr>
          <a:xfrm>
            <a:off x="7116461" y="1468091"/>
            <a:ext cx="911075" cy="806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31">
            <a:extLst>
              <a:ext uri="{FF2B5EF4-FFF2-40B4-BE49-F238E27FC236}">
                <a16:creationId xmlns:a16="http://schemas.microsoft.com/office/drawing/2014/main" id="{8C850A8C-74F7-4DAD-B308-B8B83143CB28}"/>
              </a:ext>
            </a:extLst>
          </p:cNvPr>
          <p:cNvCxnSpPr>
            <a:cxnSpLocks/>
            <a:stCxn id="53" idx="6"/>
            <a:endCxn id="51" idx="3"/>
          </p:cNvCxnSpPr>
          <p:nvPr/>
        </p:nvCxnSpPr>
        <p:spPr>
          <a:xfrm flipV="1">
            <a:off x="7089883" y="2795846"/>
            <a:ext cx="937653" cy="758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p:cNvCxnSpPr>
          <p:nvPr/>
        </p:nvCxnSpPr>
        <p:spPr>
          <a:xfrm flipH="1" flipV="1">
            <a:off x="4657142" y="1696825"/>
            <a:ext cx="1844919" cy="1584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31">
            <a:extLst>
              <a:ext uri="{FF2B5EF4-FFF2-40B4-BE49-F238E27FC236}">
                <a16:creationId xmlns:a16="http://schemas.microsoft.com/office/drawing/2014/main" id="{4ACD6A9B-F299-4FE4-BC72-C032D8A75800}"/>
              </a:ext>
            </a:extLst>
          </p:cNvPr>
          <p:cNvCxnSpPr>
            <a:cxnSpLocks/>
            <a:stCxn id="53" idx="0"/>
            <a:endCxn id="46" idx="4"/>
          </p:cNvCxnSpPr>
          <p:nvPr/>
        </p:nvCxnSpPr>
        <p:spPr>
          <a:xfrm flipV="1">
            <a:off x="6728670" y="1836563"/>
            <a:ext cx="26578" cy="134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31">
            <a:extLst>
              <a:ext uri="{FF2B5EF4-FFF2-40B4-BE49-F238E27FC236}">
                <a16:creationId xmlns:a16="http://schemas.microsoft.com/office/drawing/2014/main" id="{AB19ACF3-0C07-44E6-9998-B83D68423684}"/>
              </a:ext>
            </a:extLst>
          </p:cNvPr>
          <p:cNvCxnSpPr>
            <a:cxnSpLocks/>
            <a:stCxn id="50" idx="0"/>
            <a:endCxn id="47" idx="4"/>
          </p:cNvCxnSpPr>
          <p:nvPr/>
        </p:nvCxnSpPr>
        <p:spPr>
          <a:xfrm flipV="1">
            <a:off x="4383512" y="2832703"/>
            <a:ext cx="0" cy="37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31">
            <a:extLst>
              <a:ext uri="{FF2B5EF4-FFF2-40B4-BE49-F238E27FC236}">
                <a16:creationId xmlns:a16="http://schemas.microsoft.com/office/drawing/2014/main" id="{2C50D8B2-E9D6-4946-BFCD-E488720C5BE1}"/>
              </a:ext>
            </a:extLst>
          </p:cNvPr>
          <p:cNvCxnSpPr>
            <a:cxnSpLocks/>
            <a:stCxn id="44" idx="7"/>
            <a:endCxn id="47" idx="3"/>
          </p:cNvCxnSpPr>
          <p:nvPr/>
        </p:nvCxnSpPr>
        <p:spPr>
          <a:xfrm flipV="1">
            <a:off x="2615562" y="2724780"/>
            <a:ext cx="1512533" cy="588424"/>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1127294" y="1759251"/>
            <a:ext cx="716889"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5210223" y="1275200"/>
            <a:ext cx="716889" cy="215444"/>
          </a:xfrm>
          <a:prstGeom prst="rect">
            <a:avLst/>
          </a:prstGeom>
          <a:noFill/>
        </p:spPr>
        <p:txBody>
          <a:bodyPr wrap="square">
            <a:spAutoFit/>
          </a:bodyPr>
          <a:lstStyle/>
          <a:p>
            <a:pPr algn="ctr"/>
            <a:r>
              <a:rPr lang="en-US" sz="800" dirty="0">
                <a:solidFill>
                  <a:schemeClr val="tx1"/>
                </a:solidFill>
              </a:rPr>
              <a:t>7</a:t>
            </a:r>
          </a:p>
        </p:txBody>
      </p:sp>
      <p:sp>
        <p:nvSpPr>
          <p:cNvPr id="93" name="TextBox 92">
            <a:extLst>
              <a:ext uri="{FF2B5EF4-FFF2-40B4-BE49-F238E27FC236}">
                <a16:creationId xmlns:a16="http://schemas.microsoft.com/office/drawing/2014/main" id="{78051EB3-5516-4921-A43E-0B65F9563155}"/>
              </a:ext>
            </a:extLst>
          </p:cNvPr>
          <p:cNvSpPr txBox="1"/>
          <p:nvPr/>
        </p:nvSpPr>
        <p:spPr>
          <a:xfrm>
            <a:off x="3017671" y="1247489"/>
            <a:ext cx="716889" cy="215444"/>
          </a:xfrm>
          <a:prstGeom prst="rect">
            <a:avLst/>
          </a:prstGeom>
          <a:noFill/>
        </p:spPr>
        <p:txBody>
          <a:bodyPr wrap="square">
            <a:spAutoFit/>
          </a:bodyPr>
          <a:lstStyle/>
          <a:p>
            <a:pPr algn="ctr"/>
            <a:r>
              <a:rPr lang="en-US" sz="800" dirty="0">
                <a:solidFill>
                  <a:schemeClr val="tx1"/>
                </a:solidFill>
              </a:rPr>
              <a:t>8</a:t>
            </a:r>
          </a:p>
        </p:txBody>
      </p:sp>
      <p:sp>
        <p:nvSpPr>
          <p:cNvPr id="94" name="TextBox 93">
            <a:extLst>
              <a:ext uri="{FF2B5EF4-FFF2-40B4-BE49-F238E27FC236}">
                <a16:creationId xmlns:a16="http://schemas.microsoft.com/office/drawing/2014/main" id="{F4B8A6FA-2D05-4EE2-98C3-763F8433A73B}"/>
              </a:ext>
            </a:extLst>
          </p:cNvPr>
          <p:cNvSpPr txBox="1"/>
          <p:nvPr/>
        </p:nvSpPr>
        <p:spPr>
          <a:xfrm>
            <a:off x="1075366" y="3097760"/>
            <a:ext cx="716889" cy="215444"/>
          </a:xfrm>
          <a:prstGeom prst="rect">
            <a:avLst/>
          </a:prstGeom>
          <a:noFill/>
        </p:spPr>
        <p:txBody>
          <a:bodyPr wrap="square">
            <a:spAutoFit/>
          </a:bodyPr>
          <a:lstStyle/>
          <a:p>
            <a:pPr algn="ctr"/>
            <a:r>
              <a:rPr lang="en-US" sz="800" dirty="0">
                <a:solidFill>
                  <a:schemeClr val="tx1"/>
                </a:solidFill>
              </a:rPr>
              <a:t>8</a:t>
            </a:r>
          </a:p>
        </p:txBody>
      </p:sp>
      <p:sp>
        <p:nvSpPr>
          <p:cNvPr id="95" name="TextBox 94">
            <a:extLst>
              <a:ext uri="{FF2B5EF4-FFF2-40B4-BE49-F238E27FC236}">
                <a16:creationId xmlns:a16="http://schemas.microsoft.com/office/drawing/2014/main" id="{B15A08A1-F862-4AFA-A38A-A75BDE30FD48}"/>
              </a:ext>
            </a:extLst>
          </p:cNvPr>
          <p:cNvSpPr txBox="1"/>
          <p:nvPr/>
        </p:nvSpPr>
        <p:spPr>
          <a:xfrm>
            <a:off x="7204850" y="1592521"/>
            <a:ext cx="716889" cy="215444"/>
          </a:xfrm>
          <a:prstGeom prst="rect">
            <a:avLst/>
          </a:prstGeom>
          <a:noFill/>
        </p:spPr>
        <p:txBody>
          <a:bodyPr wrap="square">
            <a:spAutoFit/>
          </a:bodyPr>
          <a:lstStyle/>
          <a:p>
            <a:pPr algn="ctr"/>
            <a:r>
              <a:rPr lang="en-US" sz="800" dirty="0">
                <a:solidFill>
                  <a:schemeClr val="tx1"/>
                </a:solidFill>
              </a:rPr>
              <a:t>9</a:t>
            </a:r>
          </a:p>
        </p:txBody>
      </p:sp>
      <p:sp>
        <p:nvSpPr>
          <p:cNvPr id="98" name="TextBox 97">
            <a:extLst>
              <a:ext uri="{FF2B5EF4-FFF2-40B4-BE49-F238E27FC236}">
                <a16:creationId xmlns:a16="http://schemas.microsoft.com/office/drawing/2014/main" id="{52C1A0AE-C67F-4A22-97BA-4AA59B0AE57A}"/>
              </a:ext>
            </a:extLst>
          </p:cNvPr>
          <p:cNvSpPr txBox="1"/>
          <p:nvPr/>
        </p:nvSpPr>
        <p:spPr>
          <a:xfrm>
            <a:off x="7345300" y="3262630"/>
            <a:ext cx="716889" cy="215444"/>
          </a:xfrm>
          <a:prstGeom prst="rect">
            <a:avLst/>
          </a:prstGeom>
          <a:noFill/>
        </p:spPr>
        <p:txBody>
          <a:bodyPr wrap="square">
            <a:spAutoFit/>
          </a:bodyPr>
          <a:lstStyle/>
          <a:p>
            <a:pPr algn="ctr"/>
            <a:r>
              <a:rPr lang="en-US" sz="800" dirty="0">
                <a:solidFill>
                  <a:schemeClr val="tx1"/>
                </a:solidFill>
              </a:rPr>
              <a:t>10</a:t>
            </a:r>
          </a:p>
        </p:txBody>
      </p:sp>
      <p:sp>
        <p:nvSpPr>
          <p:cNvPr id="99" name="TextBox 98">
            <a:extLst>
              <a:ext uri="{FF2B5EF4-FFF2-40B4-BE49-F238E27FC236}">
                <a16:creationId xmlns:a16="http://schemas.microsoft.com/office/drawing/2014/main" id="{7009FCDE-8EFD-4FFD-B92B-CC80651A762C}"/>
              </a:ext>
            </a:extLst>
          </p:cNvPr>
          <p:cNvSpPr txBox="1"/>
          <p:nvPr/>
        </p:nvSpPr>
        <p:spPr>
          <a:xfrm>
            <a:off x="2120888" y="2400450"/>
            <a:ext cx="716889" cy="215444"/>
          </a:xfrm>
          <a:prstGeom prst="rect">
            <a:avLst/>
          </a:prstGeom>
          <a:noFill/>
        </p:spPr>
        <p:txBody>
          <a:bodyPr wrap="square">
            <a:spAutoFit/>
          </a:bodyPr>
          <a:lstStyle/>
          <a:p>
            <a:pPr algn="ctr"/>
            <a:r>
              <a:rPr lang="en-US" sz="800" dirty="0">
                <a:solidFill>
                  <a:schemeClr val="tx1"/>
                </a:solidFill>
              </a:rPr>
              <a:t>11</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3023971" y="3649590"/>
            <a:ext cx="716889"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5210222" y="3649590"/>
            <a:ext cx="716889"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3940253" y="1849852"/>
            <a:ext cx="716889" cy="215444"/>
          </a:xfrm>
          <a:prstGeom prst="rect">
            <a:avLst/>
          </a:prstGeom>
          <a:noFill/>
        </p:spPr>
        <p:txBody>
          <a:bodyPr wrap="square">
            <a:spAutoFit/>
          </a:bodyPr>
          <a:lstStyle/>
          <a:p>
            <a:pPr algn="ctr"/>
            <a:r>
              <a:rPr lang="en-US" sz="800" dirty="0">
                <a:solidFill>
                  <a:schemeClr val="tx1"/>
                </a:solidFill>
              </a:rPr>
              <a:t>2</a:t>
            </a:r>
          </a:p>
        </p:txBody>
      </p:sp>
      <p:sp>
        <p:nvSpPr>
          <p:cNvPr id="103" name="TextBox 102">
            <a:extLst>
              <a:ext uri="{FF2B5EF4-FFF2-40B4-BE49-F238E27FC236}">
                <a16:creationId xmlns:a16="http://schemas.microsoft.com/office/drawing/2014/main" id="{CEBC5C77-3547-4003-A713-0B4EE4FD0E72}"/>
              </a:ext>
            </a:extLst>
          </p:cNvPr>
          <p:cNvSpPr txBox="1"/>
          <p:nvPr/>
        </p:nvSpPr>
        <p:spPr>
          <a:xfrm>
            <a:off x="3017671" y="2812886"/>
            <a:ext cx="716889" cy="215444"/>
          </a:xfrm>
          <a:prstGeom prst="rect">
            <a:avLst/>
          </a:prstGeom>
          <a:noFill/>
        </p:spPr>
        <p:txBody>
          <a:bodyPr wrap="square">
            <a:spAutoFit/>
          </a:bodyPr>
          <a:lstStyle/>
          <a:p>
            <a:pPr algn="ctr"/>
            <a:r>
              <a:rPr lang="en-US" sz="800" dirty="0">
                <a:solidFill>
                  <a:schemeClr val="tx1"/>
                </a:solidFill>
              </a:rPr>
              <a:t>7</a:t>
            </a:r>
          </a:p>
        </p:txBody>
      </p:sp>
      <p:sp>
        <p:nvSpPr>
          <p:cNvPr id="104" name="TextBox 103">
            <a:extLst>
              <a:ext uri="{FF2B5EF4-FFF2-40B4-BE49-F238E27FC236}">
                <a16:creationId xmlns:a16="http://schemas.microsoft.com/office/drawing/2014/main" id="{1338E009-BD5F-4BC0-9A8A-76A261B6EAB0}"/>
              </a:ext>
            </a:extLst>
          </p:cNvPr>
          <p:cNvSpPr txBox="1"/>
          <p:nvPr/>
        </p:nvSpPr>
        <p:spPr>
          <a:xfrm>
            <a:off x="4151351" y="2881505"/>
            <a:ext cx="716889" cy="215444"/>
          </a:xfrm>
          <a:prstGeom prst="rect">
            <a:avLst/>
          </a:prstGeom>
          <a:noFill/>
        </p:spPr>
        <p:txBody>
          <a:bodyPr wrap="square">
            <a:spAutoFit/>
          </a:bodyPr>
          <a:lstStyle/>
          <a:p>
            <a:pPr algn="ctr"/>
            <a:r>
              <a:rPr lang="en-US" sz="800" dirty="0">
                <a:solidFill>
                  <a:schemeClr val="tx1"/>
                </a:solidFill>
              </a:rPr>
              <a:t>6</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5221156" y="2302899"/>
            <a:ext cx="716889" cy="215444"/>
          </a:xfrm>
          <a:prstGeom prst="rect">
            <a:avLst/>
          </a:prstGeom>
          <a:noFill/>
        </p:spPr>
        <p:txBody>
          <a:bodyPr wrap="square">
            <a:spAutoFit/>
          </a:bodyPr>
          <a:lstStyle/>
          <a:p>
            <a:pPr algn="ctr"/>
            <a:r>
              <a:rPr lang="en-US" sz="800" dirty="0">
                <a:solidFill>
                  <a:schemeClr val="tx1"/>
                </a:solidFill>
              </a:rPr>
              <a:t>4</a:t>
            </a:r>
          </a:p>
        </p:txBody>
      </p:sp>
      <p:sp>
        <p:nvSpPr>
          <p:cNvPr id="106" name="TextBox 105">
            <a:extLst>
              <a:ext uri="{FF2B5EF4-FFF2-40B4-BE49-F238E27FC236}">
                <a16:creationId xmlns:a16="http://schemas.microsoft.com/office/drawing/2014/main" id="{72ECB7B9-828B-4E69-9817-4B92DA2DE62C}"/>
              </a:ext>
            </a:extLst>
          </p:cNvPr>
          <p:cNvSpPr txBox="1"/>
          <p:nvPr/>
        </p:nvSpPr>
        <p:spPr>
          <a:xfrm>
            <a:off x="6545257" y="2299478"/>
            <a:ext cx="716889" cy="215444"/>
          </a:xfrm>
          <a:prstGeom prst="rect">
            <a:avLst/>
          </a:prstGeom>
          <a:noFill/>
        </p:spPr>
        <p:txBody>
          <a:bodyPr wrap="square">
            <a:spAutoFit/>
          </a:bodyPr>
          <a:lstStyle/>
          <a:p>
            <a:pPr algn="ctr"/>
            <a:r>
              <a:rPr lang="en-US" sz="800" dirty="0">
                <a:solidFill>
                  <a:schemeClr val="tx1"/>
                </a:solidFill>
              </a:rPr>
              <a:t>14</a:t>
            </a:r>
          </a:p>
        </p:txBody>
      </p:sp>
    </p:spTree>
    <p:extLst>
      <p:ext uri="{BB962C8B-B14F-4D97-AF65-F5344CB8AC3E}">
        <p14:creationId xmlns:p14="http://schemas.microsoft.com/office/powerpoint/2010/main" val="272401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42">
                                            <p:bg/>
                                          </p:spTgt>
                                        </p:tgtEl>
                                        <p:attrNameLst>
                                          <p:attrName>style.color</p:attrName>
                                        </p:attrNameLst>
                                      </p:cBhvr>
                                      <p:to>
                                        <a:srgbClr val="00B050"/>
                                      </p:to>
                                    </p:animClr>
                                    <p:animClr clrSpc="rgb" dir="cw">
                                      <p:cBhvr>
                                        <p:cTn id="7" dur="500" fill="hold"/>
                                        <p:tgtEl>
                                          <p:spTgt spid="42">
                                            <p:bg/>
                                          </p:spTgt>
                                        </p:tgtEl>
                                        <p:attrNameLst>
                                          <p:attrName>fillcolor</p:attrName>
                                        </p:attrNameLst>
                                      </p:cBhvr>
                                      <p:to>
                                        <a:srgbClr val="00B050"/>
                                      </p:to>
                                    </p:animClr>
                                    <p:set>
                                      <p:cBhvr>
                                        <p:cTn id="8" dur="500" fill="hold"/>
                                        <p:tgtEl>
                                          <p:spTgt spid="42">
                                            <p:bg/>
                                          </p:spTgt>
                                        </p:tgtEl>
                                        <p:attrNameLst>
                                          <p:attrName>fill.type</p:attrName>
                                        </p:attrNameLst>
                                      </p:cBhvr>
                                      <p:to>
                                        <p:strVal val="solid"/>
                                      </p:to>
                                    </p:set>
                                    <p:set>
                                      <p:cBhvr>
                                        <p:cTn id="9" dur="500" fill="hold"/>
                                        <p:tgtEl>
                                          <p:spTgt spid="42">
                                            <p:bg/>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42">
                                            <p:txEl>
                                              <p:pRg st="0" end="0"/>
                                            </p:txEl>
                                          </p:spTgt>
                                        </p:tgtEl>
                                        <p:attrNameLst>
                                          <p:attrName>style.color</p:attrName>
                                        </p:attrNameLst>
                                      </p:cBhvr>
                                      <p:to>
                                        <a:schemeClr val="bg1"/>
                                      </p:to>
                                    </p:animClr>
                                    <p:animClr clrSpc="rgb" dir="cw">
                                      <p:cBhvr>
                                        <p:cTn id="12" dur="500" fill="hold"/>
                                        <p:tgtEl>
                                          <p:spTgt spid="42">
                                            <p:txEl>
                                              <p:pRg st="0" end="0"/>
                                            </p:txEl>
                                          </p:spTgt>
                                        </p:tgtEl>
                                        <p:attrNameLst>
                                          <p:attrName>fillcolor</p:attrName>
                                        </p:attrNameLst>
                                      </p:cBhvr>
                                      <p:to>
                                        <a:schemeClr val="bg1"/>
                                      </p:to>
                                    </p:animClr>
                                    <p:set>
                                      <p:cBhvr>
                                        <p:cTn id="13" dur="500" fill="hold"/>
                                        <p:tgtEl>
                                          <p:spTgt spid="42">
                                            <p:txEl>
                                              <p:pRg st="0" end="0"/>
                                            </p:txEl>
                                          </p:spTgt>
                                        </p:tgtEl>
                                        <p:attrNameLst>
                                          <p:attrName>fill.type</p:attrName>
                                        </p:attrNameLst>
                                      </p:cBhvr>
                                      <p:to>
                                        <p:strVal val="solid"/>
                                      </p:to>
                                    </p:set>
                                    <p:set>
                                      <p:cBhvr>
                                        <p:cTn id="14" dur="500" fill="hold"/>
                                        <p:tgtEl>
                                          <p:spTgt spid="42">
                                            <p:txEl>
                                              <p:pRg st="0" end="0"/>
                                            </p:txEl>
                                          </p:spTgt>
                                        </p:tgtEl>
                                        <p:attrNameLst>
                                          <p:attrName>fill.on</p:attrName>
                                        </p:attrNameLst>
                                      </p:cBhvr>
                                      <p:to>
                                        <p:strVal val="true"/>
                                      </p:to>
                                    </p:set>
                                  </p:childTnLst>
                                </p:cTn>
                              </p:par>
                              <p:par>
                                <p:cTn id="15" presetID="7" presetClass="emph" presetSubtype="2" fill="hold" nodeType="withEffect">
                                  <p:stCondLst>
                                    <p:cond delay="0"/>
                                  </p:stCondLst>
                                  <p:childTnLst>
                                    <p:animClr clrSpc="rgb" dir="cw">
                                      <p:cBhvr>
                                        <p:cTn id="16" dur="2000" fill="hold"/>
                                        <p:tgtEl>
                                          <p:spTgt spid="42"/>
                                        </p:tgtEl>
                                        <p:attrNameLst>
                                          <p:attrName>stroke.color</p:attrName>
                                        </p:attrNameLst>
                                      </p:cBhvr>
                                      <p:to>
                                        <a:srgbClr val="000000"/>
                                      </p:to>
                                    </p:animClr>
                                    <p:set>
                                      <p:cBhvr>
                                        <p:cTn id="17" dur="2000" fill="hold"/>
                                        <p:tgtEl>
                                          <p:spTgt spid="42"/>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2000" fill="hold"/>
                                        <p:tgtEl>
                                          <p:spTgt spid="54"/>
                                        </p:tgtEl>
                                        <p:attrNameLst>
                                          <p:attrName>stroke.color</p:attrName>
                                        </p:attrNameLst>
                                      </p:cBhvr>
                                      <p:to>
                                        <a:srgbClr val="00B050"/>
                                      </p:to>
                                    </p:animClr>
                                    <p:set>
                                      <p:cBhvr>
                                        <p:cTn id="22" dur="2000" fill="hold"/>
                                        <p:tgtEl>
                                          <p:spTgt spid="54"/>
                                        </p:tgtEl>
                                        <p:attrNameLst>
                                          <p:attrName>stroke.on</p:attrName>
                                        </p:attrNameLst>
                                      </p:cBhvr>
                                      <p:to>
                                        <p:strVal val="true"/>
                                      </p:to>
                                    </p:set>
                                  </p:childTnLst>
                                </p:cTn>
                              </p:par>
                              <p:par>
                                <p:cTn id="23" presetID="19" presetClass="emph" presetSubtype="0" fill="hold" grpId="0" nodeType="withEffect">
                                  <p:stCondLst>
                                    <p:cond delay="0"/>
                                  </p:stCondLst>
                                  <p:childTnLst>
                                    <p:animClr clrSpc="rgb" dir="cw">
                                      <p:cBhvr override="childStyle">
                                        <p:cTn id="24" dur="500" fill="hold"/>
                                        <p:tgtEl>
                                          <p:spTgt spid="45">
                                            <p:bg/>
                                          </p:spTgt>
                                        </p:tgtEl>
                                        <p:attrNameLst>
                                          <p:attrName>style.color</p:attrName>
                                        </p:attrNameLst>
                                      </p:cBhvr>
                                      <p:to>
                                        <a:srgbClr val="00B050"/>
                                      </p:to>
                                    </p:animClr>
                                    <p:animClr clrSpc="rgb" dir="cw">
                                      <p:cBhvr>
                                        <p:cTn id="25" dur="500" fill="hold"/>
                                        <p:tgtEl>
                                          <p:spTgt spid="45">
                                            <p:bg/>
                                          </p:spTgt>
                                        </p:tgtEl>
                                        <p:attrNameLst>
                                          <p:attrName>fillcolor</p:attrName>
                                        </p:attrNameLst>
                                      </p:cBhvr>
                                      <p:to>
                                        <a:srgbClr val="00B050"/>
                                      </p:to>
                                    </p:animClr>
                                    <p:set>
                                      <p:cBhvr>
                                        <p:cTn id="26" dur="500" fill="hold"/>
                                        <p:tgtEl>
                                          <p:spTgt spid="45">
                                            <p:bg/>
                                          </p:spTgt>
                                        </p:tgtEl>
                                        <p:attrNameLst>
                                          <p:attrName>fill.type</p:attrName>
                                        </p:attrNameLst>
                                      </p:cBhvr>
                                      <p:to>
                                        <p:strVal val="solid"/>
                                      </p:to>
                                    </p:set>
                                    <p:set>
                                      <p:cBhvr>
                                        <p:cTn id="27" dur="500" fill="hold"/>
                                        <p:tgtEl>
                                          <p:spTgt spid="45">
                                            <p:bg/>
                                          </p:spTgt>
                                        </p:tgtEl>
                                        <p:attrNameLst>
                                          <p:attrName>fill.on</p:attrName>
                                        </p:attrNameLst>
                                      </p:cBhvr>
                                      <p:to>
                                        <p:strVal val="true"/>
                                      </p:to>
                                    </p:set>
                                  </p:childTnLst>
                                </p:cTn>
                              </p:par>
                              <p:par>
                                <p:cTn id="28" presetID="19" presetClass="emph" presetSubtype="0" fill="hold" grpId="0" nodeType="withEffect">
                                  <p:stCondLst>
                                    <p:cond delay="0"/>
                                  </p:stCondLst>
                                  <p:childTnLst>
                                    <p:animClr clrSpc="rgb" dir="cw">
                                      <p:cBhvr override="childStyle">
                                        <p:cTn id="29" dur="500" fill="hold"/>
                                        <p:tgtEl>
                                          <p:spTgt spid="45">
                                            <p:txEl>
                                              <p:pRg st="0" end="0"/>
                                            </p:txEl>
                                          </p:spTgt>
                                        </p:tgtEl>
                                        <p:attrNameLst>
                                          <p:attrName>style.color</p:attrName>
                                        </p:attrNameLst>
                                      </p:cBhvr>
                                      <p:to>
                                        <a:schemeClr val="bg1"/>
                                      </p:to>
                                    </p:animClr>
                                    <p:animClr clrSpc="rgb" dir="cw">
                                      <p:cBhvr>
                                        <p:cTn id="30" dur="500" fill="hold"/>
                                        <p:tgtEl>
                                          <p:spTgt spid="45">
                                            <p:txEl>
                                              <p:pRg st="0" end="0"/>
                                            </p:txEl>
                                          </p:spTgt>
                                        </p:tgtEl>
                                        <p:attrNameLst>
                                          <p:attrName>fillcolor</p:attrName>
                                        </p:attrNameLst>
                                      </p:cBhvr>
                                      <p:to>
                                        <a:schemeClr val="bg1"/>
                                      </p:to>
                                    </p:animClr>
                                    <p:set>
                                      <p:cBhvr>
                                        <p:cTn id="31" dur="500" fill="hold"/>
                                        <p:tgtEl>
                                          <p:spTgt spid="45">
                                            <p:txEl>
                                              <p:pRg st="0" end="0"/>
                                            </p:txEl>
                                          </p:spTgt>
                                        </p:tgtEl>
                                        <p:attrNameLst>
                                          <p:attrName>fill.type</p:attrName>
                                        </p:attrNameLst>
                                      </p:cBhvr>
                                      <p:to>
                                        <p:strVal val="solid"/>
                                      </p:to>
                                    </p:set>
                                    <p:set>
                                      <p:cBhvr>
                                        <p:cTn id="32" dur="500" fill="hold"/>
                                        <p:tgtEl>
                                          <p:spTgt spid="45">
                                            <p:txEl>
                                              <p:pRg st="0" end="0"/>
                                            </p:txEl>
                                          </p:spTgt>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2000" fill="hold"/>
                                        <p:tgtEl>
                                          <p:spTgt spid="45"/>
                                        </p:tgtEl>
                                        <p:attrNameLst>
                                          <p:attrName>stroke.color</p:attrName>
                                        </p:attrNameLst>
                                      </p:cBhvr>
                                      <p:to>
                                        <a:srgbClr val="000000"/>
                                      </p:to>
                                    </p:animClr>
                                    <p:set>
                                      <p:cBhvr>
                                        <p:cTn id="35" dur="2000" fill="hold"/>
                                        <p:tgtEl>
                                          <p:spTgt spid="45"/>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9" presetClass="emph" presetSubtype="0" fill="hold" grpId="0" nodeType="clickEffect">
                                  <p:stCondLst>
                                    <p:cond delay="0"/>
                                  </p:stCondLst>
                                  <p:childTnLst>
                                    <p:animClr clrSpc="rgb" dir="cw">
                                      <p:cBhvr override="childStyle">
                                        <p:cTn id="39" dur="500" fill="hold"/>
                                        <p:tgtEl>
                                          <p:spTgt spid="44">
                                            <p:bg/>
                                          </p:spTgt>
                                        </p:tgtEl>
                                        <p:attrNameLst>
                                          <p:attrName>style.color</p:attrName>
                                        </p:attrNameLst>
                                      </p:cBhvr>
                                      <p:to>
                                        <a:srgbClr val="00B050"/>
                                      </p:to>
                                    </p:animClr>
                                    <p:animClr clrSpc="rgb" dir="cw">
                                      <p:cBhvr>
                                        <p:cTn id="40" dur="500" fill="hold"/>
                                        <p:tgtEl>
                                          <p:spTgt spid="44">
                                            <p:bg/>
                                          </p:spTgt>
                                        </p:tgtEl>
                                        <p:attrNameLst>
                                          <p:attrName>fillcolor</p:attrName>
                                        </p:attrNameLst>
                                      </p:cBhvr>
                                      <p:to>
                                        <a:srgbClr val="00B050"/>
                                      </p:to>
                                    </p:animClr>
                                    <p:set>
                                      <p:cBhvr>
                                        <p:cTn id="41" dur="500" fill="hold"/>
                                        <p:tgtEl>
                                          <p:spTgt spid="44">
                                            <p:bg/>
                                          </p:spTgt>
                                        </p:tgtEl>
                                        <p:attrNameLst>
                                          <p:attrName>fill.type</p:attrName>
                                        </p:attrNameLst>
                                      </p:cBhvr>
                                      <p:to>
                                        <p:strVal val="solid"/>
                                      </p:to>
                                    </p:set>
                                    <p:set>
                                      <p:cBhvr>
                                        <p:cTn id="42" dur="500" fill="hold"/>
                                        <p:tgtEl>
                                          <p:spTgt spid="44">
                                            <p:bg/>
                                          </p:spTgt>
                                        </p:tgtEl>
                                        <p:attrNameLst>
                                          <p:attrName>fill.on</p:attrName>
                                        </p:attrNameLst>
                                      </p:cBhvr>
                                      <p:to>
                                        <p:strVal val="true"/>
                                      </p:to>
                                    </p:set>
                                  </p:childTnLst>
                                </p:cTn>
                              </p:par>
                              <p:par>
                                <p:cTn id="43" presetID="19" presetClass="emph" presetSubtype="0" fill="hold" grpId="0" nodeType="withEffect">
                                  <p:stCondLst>
                                    <p:cond delay="0"/>
                                  </p:stCondLst>
                                  <p:childTnLst>
                                    <p:animClr clrSpc="rgb" dir="cw">
                                      <p:cBhvr override="childStyle">
                                        <p:cTn id="44" dur="500" fill="hold"/>
                                        <p:tgtEl>
                                          <p:spTgt spid="44">
                                            <p:txEl>
                                              <p:pRg st="0" end="0"/>
                                            </p:txEl>
                                          </p:spTgt>
                                        </p:tgtEl>
                                        <p:attrNameLst>
                                          <p:attrName>style.color</p:attrName>
                                        </p:attrNameLst>
                                      </p:cBhvr>
                                      <p:to>
                                        <a:schemeClr val="bg1"/>
                                      </p:to>
                                    </p:animClr>
                                    <p:animClr clrSpc="rgb" dir="cw">
                                      <p:cBhvr>
                                        <p:cTn id="45" dur="500" fill="hold"/>
                                        <p:tgtEl>
                                          <p:spTgt spid="44">
                                            <p:txEl>
                                              <p:pRg st="0" end="0"/>
                                            </p:txEl>
                                          </p:spTgt>
                                        </p:tgtEl>
                                        <p:attrNameLst>
                                          <p:attrName>fillcolor</p:attrName>
                                        </p:attrNameLst>
                                      </p:cBhvr>
                                      <p:to>
                                        <a:schemeClr val="bg1"/>
                                      </p:to>
                                    </p:animClr>
                                    <p:set>
                                      <p:cBhvr>
                                        <p:cTn id="46" dur="500" fill="hold"/>
                                        <p:tgtEl>
                                          <p:spTgt spid="44">
                                            <p:txEl>
                                              <p:pRg st="0" end="0"/>
                                            </p:txEl>
                                          </p:spTgt>
                                        </p:tgtEl>
                                        <p:attrNameLst>
                                          <p:attrName>fill.type</p:attrName>
                                        </p:attrNameLst>
                                      </p:cBhvr>
                                      <p:to>
                                        <p:strVal val="solid"/>
                                      </p:to>
                                    </p:set>
                                    <p:set>
                                      <p:cBhvr>
                                        <p:cTn id="47" dur="500" fill="hold"/>
                                        <p:tgtEl>
                                          <p:spTgt spid="44">
                                            <p:txEl>
                                              <p:pRg st="0" end="0"/>
                                            </p:txEl>
                                          </p:spTgt>
                                        </p:tgtEl>
                                        <p:attrNameLst>
                                          <p:attrName>fill.on</p:attrName>
                                        </p:attrNameLst>
                                      </p:cBhvr>
                                      <p:to>
                                        <p:strVal val="true"/>
                                      </p:to>
                                    </p:set>
                                  </p:childTnLst>
                                </p:cTn>
                              </p:par>
                              <p:par>
                                <p:cTn id="48" presetID="7" presetClass="emph" presetSubtype="2" fill="hold" nodeType="withEffect">
                                  <p:stCondLst>
                                    <p:cond delay="0"/>
                                  </p:stCondLst>
                                  <p:childTnLst>
                                    <p:animClr clrSpc="rgb" dir="cw">
                                      <p:cBhvr>
                                        <p:cTn id="49" dur="2000" fill="hold"/>
                                        <p:tgtEl>
                                          <p:spTgt spid="44"/>
                                        </p:tgtEl>
                                        <p:attrNameLst>
                                          <p:attrName>stroke.color</p:attrName>
                                        </p:attrNameLst>
                                      </p:cBhvr>
                                      <p:to>
                                        <a:srgbClr val="000000"/>
                                      </p:to>
                                    </p:animClr>
                                    <p:set>
                                      <p:cBhvr>
                                        <p:cTn id="50" dur="2000" fill="hold"/>
                                        <p:tgtEl>
                                          <p:spTgt spid="44"/>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2000" fill="hold"/>
                                        <p:tgtEl>
                                          <p:spTgt spid="55"/>
                                        </p:tgtEl>
                                        <p:attrNameLst>
                                          <p:attrName>stroke.color</p:attrName>
                                        </p:attrNameLst>
                                      </p:cBhvr>
                                      <p:to>
                                        <a:srgbClr val="00B050"/>
                                      </p:to>
                                    </p:animClr>
                                    <p:set>
                                      <p:cBhvr>
                                        <p:cTn id="53" dur="2000" fill="hold"/>
                                        <p:tgtEl>
                                          <p:spTgt spid="55"/>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9" presetClass="emph" presetSubtype="0" fill="hold" grpId="0" nodeType="clickEffect">
                                  <p:stCondLst>
                                    <p:cond delay="0"/>
                                  </p:stCondLst>
                                  <p:childTnLst>
                                    <p:animClr clrSpc="rgb" dir="cw">
                                      <p:cBhvr override="childStyle">
                                        <p:cTn id="57" dur="500" fill="hold"/>
                                        <p:tgtEl>
                                          <p:spTgt spid="50">
                                            <p:bg/>
                                          </p:spTgt>
                                        </p:tgtEl>
                                        <p:attrNameLst>
                                          <p:attrName>style.color</p:attrName>
                                        </p:attrNameLst>
                                      </p:cBhvr>
                                      <p:to>
                                        <a:srgbClr val="00B050"/>
                                      </p:to>
                                    </p:animClr>
                                    <p:animClr clrSpc="rgb" dir="cw">
                                      <p:cBhvr>
                                        <p:cTn id="58" dur="500" fill="hold"/>
                                        <p:tgtEl>
                                          <p:spTgt spid="50">
                                            <p:bg/>
                                          </p:spTgt>
                                        </p:tgtEl>
                                        <p:attrNameLst>
                                          <p:attrName>fillcolor</p:attrName>
                                        </p:attrNameLst>
                                      </p:cBhvr>
                                      <p:to>
                                        <a:srgbClr val="00B050"/>
                                      </p:to>
                                    </p:animClr>
                                    <p:set>
                                      <p:cBhvr>
                                        <p:cTn id="59" dur="500" fill="hold"/>
                                        <p:tgtEl>
                                          <p:spTgt spid="50">
                                            <p:bg/>
                                          </p:spTgt>
                                        </p:tgtEl>
                                        <p:attrNameLst>
                                          <p:attrName>fill.type</p:attrName>
                                        </p:attrNameLst>
                                      </p:cBhvr>
                                      <p:to>
                                        <p:strVal val="solid"/>
                                      </p:to>
                                    </p:set>
                                    <p:set>
                                      <p:cBhvr>
                                        <p:cTn id="60" dur="500" fill="hold"/>
                                        <p:tgtEl>
                                          <p:spTgt spid="50">
                                            <p:bg/>
                                          </p:spTgt>
                                        </p:tgtEl>
                                        <p:attrNameLst>
                                          <p:attrName>fill.on</p:attrName>
                                        </p:attrNameLst>
                                      </p:cBhvr>
                                      <p:to>
                                        <p:strVal val="true"/>
                                      </p:to>
                                    </p:set>
                                  </p:childTnLst>
                                </p:cTn>
                              </p:par>
                              <p:par>
                                <p:cTn id="61" presetID="19" presetClass="emph" presetSubtype="0" fill="hold" grpId="0" nodeType="withEffect">
                                  <p:stCondLst>
                                    <p:cond delay="0"/>
                                  </p:stCondLst>
                                  <p:childTnLst>
                                    <p:animClr clrSpc="rgb" dir="cw">
                                      <p:cBhvr override="childStyle">
                                        <p:cTn id="62" dur="500" fill="hold"/>
                                        <p:tgtEl>
                                          <p:spTgt spid="50">
                                            <p:txEl>
                                              <p:pRg st="0" end="0"/>
                                            </p:txEl>
                                          </p:spTgt>
                                        </p:tgtEl>
                                        <p:attrNameLst>
                                          <p:attrName>style.color</p:attrName>
                                        </p:attrNameLst>
                                      </p:cBhvr>
                                      <p:to>
                                        <a:schemeClr val="bg1"/>
                                      </p:to>
                                    </p:animClr>
                                    <p:animClr clrSpc="rgb" dir="cw">
                                      <p:cBhvr>
                                        <p:cTn id="63" dur="500" fill="hold"/>
                                        <p:tgtEl>
                                          <p:spTgt spid="50">
                                            <p:txEl>
                                              <p:pRg st="0" end="0"/>
                                            </p:txEl>
                                          </p:spTgt>
                                        </p:tgtEl>
                                        <p:attrNameLst>
                                          <p:attrName>fillcolor</p:attrName>
                                        </p:attrNameLst>
                                      </p:cBhvr>
                                      <p:to>
                                        <a:schemeClr val="bg1"/>
                                      </p:to>
                                    </p:animClr>
                                    <p:set>
                                      <p:cBhvr>
                                        <p:cTn id="64" dur="500" fill="hold"/>
                                        <p:tgtEl>
                                          <p:spTgt spid="50">
                                            <p:txEl>
                                              <p:pRg st="0" end="0"/>
                                            </p:txEl>
                                          </p:spTgt>
                                        </p:tgtEl>
                                        <p:attrNameLst>
                                          <p:attrName>fill.type</p:attrName>
                                        </p:attrNameLst>
                                      </p:cBhvr>
                                      <p:to>
                                        <p:strVal val="solid"/>
                                      </p:to>
                                    </p:set>
                                    <p:set>
                                      <p:cBhvr>
                                        <p:cTn id="65" dur="500" fill="hold"/>
                                        <p:tgtEl>
                                          <p:spTgt spid="50">
                                            <p:txEl>
                                              <p:pRg st="0" end="0"/>
                                            </p:txEl>
                                          </p:spTgt>
                                        </p:tgtEl>
                                        <p:attrNameLst>
                                          <p:attrName>fill.on</p:attrName>
                                        </p:attrNameLst>
                                      </p:cBhvr>
                                      <p:to>
                                        <p:strVal val="true"/>
                                      </p:to>
                                    </p:set>
                                  </p:childTnLst>
                                </p:cTn>
                              </p:par>
                              <p:par>
                                <p:cTn id="66" presetID="7" presetClass="emph" presetSubtype="2" fill="hold" nodeType="withEffect">
                                  <p:stCondLst>
                                    <p:cond delay="0"/>
                                  </p:stCondLst>
                                  <p:childTnLst>
                                    <p:animClr clrSpc="rgb" dir="cw">
                                      <p:cBhvr>
                                        <p:cTn id="67" dur="2000" fill="hold"/>
                                        <p:tgtEl>
                                          <p:spTgt spid="50"/>
                                        </p:tgtEl>
                                        <p:attrNameLst>
                                          <p:attrName>stroke.color</p:attrName>
                                        </p:attrNameLst>
                                      </p:cBhvr>
                                      <p:to>
                                        <a:srgbClr val="000000"/>
                                      </p:to>
                                    </p:animClr>
                                    <p:set>
                                      <p:cBhvr>
                                        <p:cTn id="68" dur="2000" fill="hold"/>
                                        <p:tgtEl>
                                          <p:spTgt spid="50"/>
                                        </p:tgtEl>
                                        <p:attrNameLst>
                                          <p:attrName>stroke.on</p:attrName>
                                        </p:attrNameLst>
                                      </p:cBhvr>
                                      <p:to>
                                        <p:strVal val="true"/>
                                      </p:to>
                                    </p:set>
                                  </p:childTnLst>
                                </p:cTn>
                              </p:par>
                              <p:par>
                                <p:cTn id="69" presetID="7" presetClass="emph" presetSubtype="2" fill="hold" nodeType="withEffect">
                                  <p:stCondLst>
                                    <p:cond delay="0"/>
                                  </p:stCondLst>
                                  <p:childTnLst>
                                    <p:animClr clrSpc="rgb" dir="cw">
                                      <p:cBhvr>
                                        <p:cTn id="70" dur="2000" fill="hold"/>
                                        <p:tgtEl>
                                          <p:spTgt spid="59"/>
                                        </p:tgtEl>
                                        <p:attrNameLst>
                                          <p:attrName>stroke.color</p:attrName>
                                        </p:attrNameLst>
                                      </p:cBhvr>
                                      <p:to>
                                        <a:srgbClr val="00B050"/>
                                      </p:to>
                                    </p:animClr>
                                    <p:set>
                                      <p:cBhvr>
                                        <p:cTn id="71" dur="2000" fill="hold"/>
                                        <p:tgtEl>
                                          <p:spTgt spid="59"/>
                                        </p:tgtEl>
                                        <p:attrNameLst>
                                          <p:attrName>stroke.on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9" presetClass="emph" presetSubtype="0" fill="hold" grpId="0" nodeType="clickEffect">
                                  <p:stCondLst>
                                    <p:cond delay="0"/>
                                  </p:stCondLst>
                                  <p:childTnLst>
                                    <p:animClr clrSpc="rgb" dir="cw">
                                      <p:cBhvr override="childStyle">
                                        <p:cTn id="75" dur="500" fill="hold"/>
                                        <p:tgtEl>
                                          <p:spTgt spid="53">
                                            <p:bg/>
                                          </p:spTgt>
                                        </p:tgtEl>
                                        <p:attrNameLst>
                                          <p:attrName>style.color</p:attrName>
                                        </p:attrNameLst>
                                      </p:cBhvr>
                                      <p:to>
                                        <a:srgbClr val="00B050"/>
                                      </p:to>
                                    </p:animClr>
                                    <p:animClr clrSpc="rgb" dir="cw">
                                      <p:cBhvr>
                                        <p:cTn id="76" dur="500" fill="hold"/>
                                        <p:tgtEl>
                                          <p:spTgt spid="53">
                                            <p:bg/>
                                          </p:spTgt>
                                        </p:tgtEl>
                                        <p:attrNameLst>
                                          <p:attrName>fillcolor</p:attrName>
                                        </p:attrNameLst>
                                      </p:cBhvr>
                                      <p:to>
                                        <a:srgbClr val="00B050"/>
                                      </p:to>
                                    </p:animClr>
                                    <p:set>
                                      <p:cBhvr>
                                        <p:cTn id="77" dur="500" fill="hold"/>
                                        <p:tgtEl>
                                          <p:spTgt spid="53">
                                            <p:bg/>
                                          </p:spTgt>
                                        </p:tgtEl>
                                        <p:attrNameLst>
                                          <p:attrName>fill.type</p:attrName>
                                        </p:attrNameLst>
                                      </p:cBhvr>
                                      <p:to>
                                        <p:strVal val="solid"/>
                                      </p:to>
                                    </p:set>
                                    <p:set>
                                      <p:cBhvr>
                                        <p:cTn id="78" dur="500" fill="hold"/>
                                        <p:tgtEl>
                                          <p:spTgt spid="53">
                                            <p:bg/>
                                          </p:spTgt>
                                        </p:tgtEl>
                                        <p:attrNameLst>
                                          <p:attrName>fill.on</p:attrName>
                                        </p:attrNameLst>
                                      </p:cBhvr>
                                      <p:to>
                                        <p:strVal val="true"/>
                                      </p:to>
                                    </p:set>
                                  </p:childTnLst>
                                </p:cTn>
                              </p:par>
                              <p:par>
                                <p:cTn id="79" presetID="19" presetClass="emph" presetSubtype="0" fill="hold" grpId="0" nodeType="withEffect">
                                  <p:stCondLst>
                                    <p:cond delay="0"/>
                                  </p:stCondLst>
                                  <p:childTnLst>
                                    <p:animClr clrSpc="rgb" dir="cw">
                                      <p:cBhvr override="childStyle">
                                        <p:cTn id="80" dur="500" fill="hold"/>
                                        <p:tgtEl>
                                          <p:spTgt spid="53">
                                            <p:txEl>
                                              <p:pRg st="0" end="0"/>
                                            </p:txEl>
                                          </p:spTgt>
                                        </p:tgtEl>
                                        <p:attrNameLst>
                                          <p:attrName>style.color</p:attrName>
                                        </p:attrNameLst>
                                      </p:cBhvr>
                                      <p:to>
                                        <a:schemeClr val="bg1"/>
                                      </p:to>
                                    </p:animClr>
                                    <p:animClr clrSpc="rgb" dir="cw">
                                      <p:cBhvr>
                                        <p:cTn id="81" dur="500" fill="hold"/>
                                        <p:tgtEl>
                                          <p:spTgt spid="53">
                                            <p:txEl>
                                              <p:pRg st="0" end="0"/>
                                            </p:txEl>
                                          </p:spTgt>
                                        </p:tgtEl>
                                        <p:attrNameLst>
                                          <p:attrName>fillcolor</p:attrName>
                                        </p:attrNameLst>
                                      </p:cBhvr>
                                      <p:to>
                                        <a:schemeClr val="bg1"/>
                                      </p:to>
                                    </p:animClr>
                                    <p:set>
                                      <p:cBhvr>
                                        <p:cTn id="82" dur="500" fill="hold"/>
                                        <p:tgtEl>
                                          <p:spTgt spid="53">
                                            <p:txEl>
                                              <p:pRg st="0" end="0"/>
                                            </p:txEl>
                                          </p:spTgt>
                                        </p:tgtEl>
                                        <p:attrNameLst>
                                          <p:attrName>fill.type</p:attrName>
                                        </p:attrNameLst>
                                      </p:cBhvr>
                                      <p:to>
                                        <p:strVal val="solid"/>
                                      </p:to>
                                    </p:set>
                                    <p:set>
                                      <p:cBhvr>
                                        <p:cTn id="83" dur="500" fill="hold"/>
                                        <p:tgtEl>
                                          <p:spTgt spid="53">
                                            <p:txEl>
                                              <p:pRg st="0" end="0"/>
                                            </p:txEl>
                                          </p:spTgt>
                                        </p:tgtEl>
                                        <p:attrNameLst>
                                          <p:attrName>fill.on</p:attrName>
                                        </p:attrNameLst>
                                      </p:cBhvr>
                                      <p:to>
                                        <p:strVal val="true"/>
                                      </p:to>
                                    </p:set>
                                  </p:childTnLst>
                                </p:cTn>
                              </p:par>
                              <p:par>
                                <p:cTn id="84" presetID="7" presetClass="emph" presetSubtype="2" fill="hold" nodeType="withEffect">
                                  <p:stCondLst>
                                    <p:cond delay="0"/>
                                  </p:stCondLst>
                                  <p:childTnLst>
                                    <p:animClr clrSpc="rgb" dir="cw">
                                      <p:cBhvr>
                                        <p:cTn id="85" dur="2000" fill="hold"/>
                                        <p:tgtEl>
                                          <p:spTgt spid="53"/>
                                        </p:tgtEl>
                                        <p:attrNameLst>
                                          <p:attrName>stroke.color</p:attrName>
                                        </p:attrNameLst>
                                      </p:cBhvr>
                                      <p:to>
                                        <a:srgbClr val="000000"/>
                                      </p:to>
                                    </p:animClr>
                                    <p:set>
                                      <p:cBhvr>
                                        <p:cTn id="86" dur="2000" fill="hold"/>
                                        <p:tgtEl>
                                          <p:spTgt spid="53"/>
                                        </p:tgtEl>
                                        <p:attrNameLst>
                                          <p:attrName>stroke.on</p:attrName>
                                        </p:attrNameLst>
                                      </p:cBhvr>
                                      <p:to>
                                        <p:strVal val="true"/>
                                      </p:to>
                                    </p:set>
                                  </p:childTnLst>
                                </p:cTn>
                              </p:par>
                              <p:par>
                                <p:cTn id="87" presetID="7" presetClass="emph" presetSubtype="2" fill="hold" nodeType="withEffect">
                                  <p:stCondLst>
                                    <p:cond delay="0"/>
                                  </p:stCondLst>
                                  <p:childTnLst>
                                    <p:animClr clrSpc="rgb" dir="cw">
                                      <p:cBhvr>
                                        <p:cTn id="88" dur="2000" fill="hold"/>
                                        <p:tgtEl>
                                          <p:spTgt spid="61"/>
                                        </p:tgtEl>
                                        <p:attrNameLst>
                                          <p:attrName>stroke.color</p:attrName>
                                        </p:attrNameLst>
                                      </p:cBhvr>
                                      <p:to>
                                        <a:srgbClr val="00B050"/>
                                      </p:to>
                                    </p:animClr>
                                    <p:set>
                                      <p:cBhvr>
                                        <p:cTn id="89" dur="2000" fill="hold"/>
                                        <p:tgtEl>
                                          <p:spTgt spid="61"/>
                                        </p:tgtEl>
                                        <p:attrNameLst>
                                          <p:attrName>stroke.on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9" presetClass="emph" presetSubtype="0" fill="hold" grpId="0" nodeType="clickEffect">
                                  <p:stCondLst>
                                    <p:cond delay="0"/>
                                  </p:stCondLst>
                                  <p:childTnLst>
                                    <p:animClr clrSpc="rgb" dir="cw">
                                      <p:cBhvr override="childStyle">
                                        <p:cTn id="93" dur="500" fill="hold"/>
                                        <p:tgtEl>
                                          <p:spTgt spid="48">
                                            <p:bg/>
                                          </p:spTgt>
                                        </p:tgtEl>
                                        <p:attrNameLst>
                                          <p:attrName>style.color</p:attrName>
                                        </p:attrNameLst>
                                      </p:cBhvr>
                                      <p:to>
                                        <a:srgbClr val="00B050"/>
                                      </p:to>
                                    </p:animClr>
                                    <p:animClr clrSpc="rgb" dir="cw">
                                      <p:cBhvr>
                                        <p:cTn id="94" dur="500" fill="hold"/>
                                        <p:tgtEl>
                                          <p:spTgt spid="48">
                                            <p:bg/>
                                          </p:spTgt>
                                        </p:tgtEl>
                                        <p:attrNameLst>
                                          <p:attrName>fillcolor</p:attrName>
                                        </p:attrNameLst>
                                      </p:cBhvr>
                                      <p:to>
                                        <a:srgbClr val="00B050"/>
                                      </p:to>
                                    </p:animClr>
                                    <p:set>
                                      <p:cBhvr>
                                        <p:cTn id="95" dur="500" fill="hold"/>
                                        <p:tgtEl>
                                          <p:spTgt spid="48">
                                            <p:bg/>
                                          </p:spTgt>
                                        </p:tgtEl>
                                        <p:attrNameLst>
                                          <p:attrName>fill.type</p:attrName>
                                        </p:attrNameLst>
                                      </p:cBhvr>
                                      <p:to>
                                        <p:strVal val="solid"/>
                                      </p:to>
                                    </p:set>
                                    <p:set>
                                      <p:cBhvr>
                                        <p:cTn id="96" dur="500" fill="hold"/>
                                        <p:tgtEl>
                                          <p:spTgt spid="48">
                                            <p:bg/>
                                          </p:spTgt>
                                        </p:tgtEl>
                                        <p:attrNameLst>
                                          <p:attrName>fill.on</p:attrName>
                                        </p:attrNameLst>
                                      </p:cBhvr>
                                      <p:to>
                                        <p:strVal val="true"/>
                                      </p:to>
                                    </p:set>
                                  </p:childTnLst>
                                </p:cTn>
                              </p:par>
                              <p:par>
                                <p:cTn id="97" presetID="19" presetClass="emph" presetSubtype="0" fill="hold" grpId="0" nodeType="withEffect">
                                  <p:stCondLst>
                                    <p:cond delay="0"/>
                                  </p:stCondLst>
                                  <p:childTnLst>
                                    <p:animClr clrSpc="rgb" dir="cw">
                                      <p:cBhvr override="childStyle">
                                        <p:cTn id="98" dur="500" fill="hold"/>
                                        <p:tgtEl>
                                          <p:spTgt spid="48">
                                            <p:txEl>
                                              <p:pRg st="0" end="0"/>
                                            </p:txEl>
                                          </p:spTgt>
                                        </p:tgtEl>
                                        <p:attrNameLst>
                                          <p:attrName>style.color</p:attrName>
                                        </p:attrNameLst>
                                      </p:cBhvr>
                                      <p:to>
                                        <a:schemeClr val="bg1"/>
                                      </p:to>
                                    </p:animClr>
                                    <p:animClr clrSpc="rgb" dir="cw">
                                      <p:cBhvr>
                                        <p:cTn id="99" dur="500" fill="hold"/>
                                        <p:tgtEl>
                                          <p:spTgt spid="48">
                                            <p:txEl>
                                              <p:pRg st="0" end="0"/>
                                            </p:txEl>
                                          </p:spTgt>
                                        </p:tgtEl>
                                        <p:attrNameLst>
                                          <p:attrName>fillcolor</p:attrName>
                                        </p:attrNameLst>
                                      </p:cBhvr>
                                      <p:to>
                                        <a:schemeClr val="bg1"/>
                                      </p:to>
                                    </p:animClr>
                                    <p:set>
                                      <p:cBhvr>
                                        <p:cTn id="100" dur="500" fill="hold"/>
                                        <p:tgtEl>
                                          <p:spTgt spid="48">
                                            <p:txEl>
                                              <p:pRg st="0" end="0"/>
                                            </p:txEl>
                                          </p:spTgt>
                                        </p:tgtEl>
                                        <p:attrNameLst>
                                          <p:attrName>fill.type</p:attrName>
                                        </p:attrNameLst>
                                      </p:cBhvr>
                                      <p:to>
                                        <p:strVal val="solid"/>
                                      </p:to>
                                    </p:set>
                                    <p:set>
                                      <p:cBhvr>
                                        <p:cTn id="101" dur="500" fill="hold"/>
                                        <p:tgtEl>
                                          <p:spTgt spid="48">
                                            <p:txEl>
                                              <p:pRg st="0" end="0"/>
                                            </p:txEl>
                                          </p:spTgt>
                                        </p:tgtEl>
                                        <p:attrNameLst>
                                          <p:attrName>fill.on</p:attrName>
                                        </p:attrNameLst>
                                      </p:cBhvr>
                                      <p:to>
                                        <p:strVal val="true"/>
                                      </p:to>
                                    </p:set>
                                  </p:childTnLst>
                                </p:cTn>
                              </p:par>
                              <p:par>
                                <p:cTn id="102" presetID="7" presetClass="emph" presetSubtype="2" fill="hold" nodeType="withEffect">
                                  <p:stCondLst>
                                    <p:cond delay="0"/>
                                  </p:stCondLst>
                                  <p:childTnLst>
                                    <p:animClr clrSpc="rgb" dir="cw">
                                      <p:cBhvr>
                                        <p:cTn id="103" dur="2000" fill="hold"/>
                                        <p:tgtEl>
                                          <p:spTgt spid="48"/>
                                        </p:tgtEl>
                                        <p:attrNameLst>
                                          <p:attrName>stroke.color</p:attrName>
                                        </p:attrNameLst>
                                      </p:cBhvr>
                                      <p:to>
                                        <a:srgbClr val="000000"/>
                                      </p:to>
                                    </p:animClr>
                                    <p:set>
                                      <p:cBhvr>
                                        <p:cTn id="104" dur="2000" fill="hold"/>
                                        <p:tgtEl>
                                          <p:spTgt spid="48"/>
                                        </p:tgtEl>
                                        <p:attrNameLst>
                                          <p:attrName>stroke.on</p:attrName>
                                        </p:attrNameLst>
                                      </p:cBhvr>
                                      <p:to>
                                        <p:strVal val="true"/>
                                      </p:to>
                                    </p:set>
                                  </p:childTnLst>
                                </p:cTn>
                              </p:par>
                              <p:par>
                                <p:cTn id="105" presetID="7" presetClass="emph" presetSubtype="2" fill="hold" nodeType="withEffect">
                                  <p:stCondLst>
                                    <p:cond delay="0"/>
                                  </p:stCondLst>
                                  <p:childTnLst>
                                    <p:animClr clrSpc="rgb" dir="cw">
                                      <p:cBhvr>
                                        <p:cTn id="106" dur="2000" fill="hold"/>
                                        <p:tgtEl>
                                          <p:spTgt spid="68"/>
                                        </p:tgtEl>
                                        <p:attrNameLst>
                                          <p:attrName>stroke.color</p:attrName>
                                        </p:attrNameLst>
                                      </p:cBhvr>
                                      <p:to>
                                        <a:srgbClr val="00B050"/>
                                      </p:to>
                                    </p:animClr>
                                    <p:set>
                                      <p:cBhvr>
                                        <p:cTn id="107" dur="2000" fill="hold"/>
                                        <p:tgtEl>
                                          <p:spTgt spid="68"/>
                                        </p:tgtEl>
                                        <p:attrNameLst>
                                          <p:attrName>stroke.on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19" presetClass="emph" presetSubtype="0" fill="hold" grpId="0" nodeType="clickEffect">
                                  <p:stCondLst>
                                    <p:cond delay="0"/>
                                  </p:stCondLst>
                                  <p:childTnLst>
                                    <p:animClr clrSpc="rgb" dir="cw">
                                      <p:cBhvr override="childStyle">
                                        <p:cTn id="111" dur="500" fill="hold"/>
                                        <p:tgtEl>
                                          <p:spTgt spid="47">
                                            <p:bg/>
                                          </p:spTgt>
                                        </p:tgtEl>
                                        <p:attrNameLst>
                                          <p:attrName>style.color</p:attrName>
                                        </p:attrNameLst>
                                      </p:cBhvr>
                                      <p:to>
                                        <a:srgbClr val="00B050"/>
                                      </p:to>
                                    </p:animClr>
                                    <p:animClr clrSpc="rgb" dir="cw">
                                      <p:cBhvr>
                                        <p:cTn id="112" dur="500" fill="hold"/>
                                        <p:tgtEl>
                                          <p:spTgt spid="47">
                                            <p:bg/>
                                          </p:spTgt>
                                        </p:tgtEl>
                                        <p:attrNameLst>
                                          <p:attrName>fillcolor</p:attrName>
                                        </p:attrNameLst>
                                      </p:cBhvr>
                                      <p:to>
                                        <a:srgbClr val="00B050"/>
                                      </p:to>
                                    </p:animClr>
                                    <p:set>
                                      <p:cBhvr>
                                        <p:cTn id="113" dur="500" fill="hold"/>
                                        <p:tgtEl>
                                          <p:spTgt spid="47">
                                            <p:bg/>
                                          </p:spTgt>
                                        </p:tgtEl>
                                        <p:attrNameLst>
                                          <p:attrName>fill.type</p:attrName>
                                        </p:attrNameLst>
                                      </p:cBhvr>
                                      <p:to>
                                        <p:strVal val="solid"/>
                                      </p:to>
                                    </p:set>
                                    <p:set>
                                      <p:cBhvr>
                                        <p:cTn id="114" dur="500" fill="hold"/>
                                        <p:tgtEl>
                                          <p:spTgt spid="47">
                                            <p:bg/>
                                          </p:spTgt>
                                        </p:tgtEl>
                                        <p:attrNameLst>
                                          <p:attrName>fill.on</p:attrName>
                                        </p:attrNameLst>
                                      </p:cBhvr>
                                      <p:to>
                                        <p:strVal val="true"/>
                                      </p:to>
                                    </p:set>
                                  </p:childTnLst>
                                </p:cTn>
                              </p:par>
                              <p:par>
                                <p:cTn id="115" presetID="19" presetClass="emph" presetSubtype="0" fill="hold" grpId="0" nodeType="withEffect">
                                  <p:stCondLst>
                                    <p:cond delay="0"/>
                                  </p:stCondLst>
                                  <p:childTnLst>
                                    <p:animClr clrSpc="rgb" dir="cw">
                                      <p:cBhvr override="childStyle">
                                        <p:cTn id="116" dur="500" fill="hold"/>
                                        <p:tgtEl>
                                          <p:spTgt spid="47">
                                            <p:txEl>
                                              <p:pRg st="0" end="0"/>
                                            </p:txEl>
                                          </p:spTgt>
                                        </p:tgtEl>
                                        <p:attrNameLst>
                                          <p:attrName>style.color</p:attrName>
                                        </p:attrNameLst>
                                      </p:cBhvr>
                                      <p:to>
                                        <a:schemeClr val="bg1"/>
                                      </p:to>
                                    </p:animClr>
                                    <p:animClr clrSpc="rgb" dir="cw">
                                      <p:cBhvr>
                                        <p:cTn id="117" dur="500" fill="hold"/>
                                        <p:tgtEl>
                                          <p:spTgt spid="47">
                                            <p:txEl>
                                              <p:pRg st="0" end="0"/>
                                            </p:txEl>
                                          </p:spTgt>
                                        </p:tgtEl>
                                        <p:attrNameLst>
                                          <p:attrName>fillcolor</p:attrName>
                                        </p:attrNameLst>
                                      </p:cBhvr>
                                      <p:to>
                                        <a:schemeClr val="bg1"/>
                                      </p:to>
                                    </p:animClr>
                                    <p:set>
                                      <p:cBhvr>
                                        <p:cTn id="118" dur="500" fill="hold"/>
                                        <p:tgtEl>
                                          <p:spTgt spid="47">
                                            <p:txEl>
                                              <p:pRg st="0" end="0"/>
                                            </p:txEl>
                                          </p:spTgt>
                                        </p:tgtEl>
                                        <p:attrNameLst>
                                          <p:attrName>fill.type</p:attrName>
                                        </p:attrNameLst>
                                      </p:cBhvr>
                                      <p:to>
                                        <p:strVal val="solid"/>
                                      </p:to>
                                    </p:set>
                                    <p:set>
                                      <p:cBhvr>
                                        <p:cTn id="119" dur="500" fill="hold"/>
                                        <p:tgtEl>
                                          <p:spTgt spid="47">
                                            <p:txEl>
                                              <p:pRg st="0" end="0"/>
                                            </p:txEl>
                                          </p:spTgt>
                                        </p:tgtEl>
                                        <p:attrNameLst>
                                          <p:attrName>fill.on</p:attrName>
                                        </p:attrNameLst>
                                      </p:cBhvr>
                                      <p:to>
                                        <p:strVal val="true"/>
                                      </p:to>
                                    </p:set>
                                  </p:childTnLst>
                                </p:cTn>
                              </p:par>
                              <p:par>
                                <p:cTn id="120" presetID="7" presetClass="emph" presetSubtype="2" fill="hold" nodeType="withEffect">
                                  <p:stCondLst>
                                    <p:cond delay="0"/>
                                  </p:stCondLst>
                                  <p:childTnLst>
                                    <p:animClr clrSpc="rgb" dir="cw">
                                      <p:cBhvr>
                                        <p:cTn id="121" dur="2000" fill="hold"/>
                                        <p:tgtEl>
                                          <p:spTgt spid="47"/>
                                        </p:tgtEl>
                                        <p:attrNameLst>
                                          <p:attrName>stroke.color</p:attrName>
                                        </p:attrNameLst>
                                      </p:cBhvr>
                                      <p:to>
                                        <a:srgbClr val="000000"/>
                                      </p:to>
                                    </p:animClr>
                                    <p:set>
                                      <p:cBhvr>
                                        <p:cTn id="122" dur="2000" fill="hold"/>
                                        <p:tgtEl>
                                          <p:spTgt spid="47"/>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2000" fill="hold"/>
                                        <p:tgtEl>
                                          <p:spTgt spid="60"/>
                                        </p:tgtEl>
                                        <p:attrNameLst>
                                          <p:attrName>stroke.color</p:attrName>
                                        </p:attrNameLst>
                                      </p:cBhvr>
                                      <p:to>
                                        <a:srgbClr val="00B050"/>
                                      </p:to>
                                    </p:animClr>
                                    <p:set>
                                      <p:cBhvr>
                                        <p:cTn id="125" dur="2000" fill="hold"/>
                                        <p:tgtEl>
                                          <p:spTgt spid="60"/>
                                        </p:tgtEl>
                                        <p:attrNameLst>
                                          <p:attrName>stroke.on</p:attrName>
                                        </p:attrNameLst>
                                      </p:cBhvr>
                                      <p:to>
                                        <p:strVal val="true"/>
                                      </p:to>
                                    </p:set>
                                  </p:childTnLst>
                                </p:cTn>
                              </p:par>
                            </p:childTnLst>
                          </p:cTn>
                        </p:par>
                      </p:childTnLst>
                    </p:cTn>
                  </p:par>
                  <p:par>
                    <p:cTn id="126" fill="hold">
                      <p:stCondLst>
                        <p:cond delay="indefinite"/>
                      </p:stCondLst>
                      <p:childTnLst>
                        <p:par>
                          <p:cTn id="127" fill="hold">
                            <p:stCondLst>
                              <p:cond delay="0"/>
                            </p:stCondLst>
                            <p:childTnLst>
                              <p:par>
                                <p:cTn id="128" presetID="19" presetClass="emph" presetSubtype="0" fill="hold" grpId="0" nodeType="clickEffect">
                                  <p:stCondLst>
                                    <p:cond delay="0"/>
                                  </p:stCondLst>
                                  <p:childTnLst>
                                    <p:animClr clrSpc="rgb" dir="cw">
                                      <p:cBhvr override="childStyle">
                                        <p:cTn id="129" dur="500" fill="hold"/>
                                        <p:tgtEl>
                                          <p:spTgt spid="46">
                                            <p:bg/>
                                          </p:spTgt>
                                        </p:tgtEl>
                                        <p:attrNameLst>
                                          <p:attrName>style.color</p:attrName>
                                        </p:attrNameLst>
                                      </p:cBhvr>
                                      <p:to>
                                        <a:srgbClr val="00B050"/>
                                      </p:to>
                                    </p:animClr>
                                    <p:animClr clrSpc="rgb" dir="cw">
                                      <p:cBhvr>
                                        <p:cTn id="130" dur="500" fill="hold"/>
                                        <p:tgtEl>
                                          <p:spTgt spid="46">
                                            <p:bg/>
                                          </p:spTgt>
                                        </p:tgtEl>
                                        <p:attrNameLst>
                                          <p:attrName>fillcolor</p:attrName>
                                        </p:attrNameLst>
                                      </p:cBhvr>
                                      <p:to>
                                        <a:srgbClr val="00B050"/>
                                      </p:to>
                                    </p:animClr>
                                    <p:set>
                                      <p:cBhvr>
                                        <p:cTn id="131" dur="500" fill="hold"/>
                                        <p:tgtEl>
                                          <p:spTgt spid="46">
                                            <p:bg/>
                                          </p:spTgt>
                                        </p:tgtEl>
                                        <p:attrNameLst>
                                          <p:attrName>fill.type</p:attrName>
                                        </p:attrNameLst>
                                      </p:cBhvr>
                                      <p:to>
                                        <p:strVal val="solid"/>
                                      </p:to>
                                    </p:set>
                                    <p:set>
                                      <p:cBhvr>
                                        <p:cTn id="132" dur="500" fill="hold"/>
                                        <p:tgtEl>
                                          <p:spTgt spid="46">
                                            <p:bg/>
                                          </p:spTgt>
                                        </p:tgtEl>
                                        <p:attrNameLst>
                                          <p:attrName>fill.on</p:attrName>
                                        </p:attrNameLst>
                                      </p:cBhvr>
                                      <p:to>
                                        <p:strVal val="true"/>
                                      </p:to>
                                    </p:set>
                                  </p:childTnLst>
                                </p:cTn>
                              </p:par>
                            </p:childTnLst>
                          </p:cTn>
                        </p:par>
                        <p:par>
                          <p:cTn id="133" fill="hold">
                            <p:stCondLst>
                              <p:cond delay="500"/>
                            </p:stCondLst>
                            <p:childTnLst>
                              <p:par>
                                <p:cTn id="134" presetID="19" presetClass="emph" presetSubtype="0" fill="hold" grpId="0" nodeType="afterEffect">
                                  <p:stCondLst>
                                    <p:cond delay="0"/>
                                  </p:stCondLst>
                                  <p:childTnLst>
                                    <p:animClr clrSpc="rgb" dir="cw">
                                      <p:cBhvr override="childStyle">
                                        <p:cTn id="135" dur="500" fill="hold"/>
                                        <p:tgtEl>
                                          <p:spTgt spid="46">
                                            <p:txEl>
                                              <p:pRg st="0" end="0"/>
                                            </p:txEl>
                                          </p:spTgt>
                                        </p:tgtEl>
                                        <p:attrNameLst>
                                          <p:attrName>style.color</p:attrName>
                                        </p:attrNameLst>
                                      </p:cBhvr>
                                      <p:to>
                                        <a:schemeClr val="bg1"/>
                                      </p:to>
                                    </p:animClr>
                                    <p:animClr clrSpc="rgb" dir="cw">
                                      <p:cBhvr>
                                        <p:cTn id="136" dur="500" fill="hold"/>
                                        <p:tgtEl>
                                          <p:spTgt spid="46">
                                            <p:txEl>
                                              <p:pRg st="0" end="0"/>
                                            </p:txEl>
                                          </p:spTgt>
                                        </p:tgtEl>
                                        <p:attrNameLst>
                                          <p:attrName>fillcolor</p:attrName>
                                        </p:attrNameLst>
                                      </p:cBhvr>
                                      <p:to>
                                        <a:schemeClr val="bg1"/>
                                      </p:to>
                                    </p:animClr>
                                    <p:set>
                                      <p:cBhvr>
                                        <p:cTn id="137" dur="500" fill="hold"/>
                                        <p:tgtEl>
                                          <p:spTgt spid="46">
                                            <p:txEl>
                                              <p:pRg st="0" end="0"/>
                                            </p:txEl>
                                          </p:spTgt>
                                        </p:tgtEl>
                                        <p:attrNameLst>
                                          <p:attrName>fill.type</p:attrName>
                                        </p:attrNameLst>
                                      </p:cBhvr>
                                      <p:to>
                                        <p:strVal val="solid"/>
                                      </p:to>
                                    </p:set>
                                    <p:set>
                                      <p:cBhvr>
                                        <p:cTn id="138" dur="500" fill="hold"/>
                                        <p:tgtEl>
                                          <p:spTgt spid="46">
                                            <p:txEl>
                                              <p:pRg st="0" end="0"/>
                                            </p:txEl>
                                          </p:spTgt>
                                        </p:tgtEl>
                                        <p:attrNameLst>
                                          <p:attrName>fill.on</p:attrName>
                                        </p:attrNameLst>
                                      </p:cBhvr>
                                      <p:to>
                                        <p:strVal val="true"/>
                                      </p:to>
                                    </p:set>
                                  </p:childTnLst>
                                </p:cTn>
                              </p:par>
                              <p:par>
                                <p:cTn id="139" presetID="7" presetClass="emph" presetSubtype="2" fill="hold" nodeType="withEffect">
                                  <p:stCondLst>
                                    <p:cond delay="0"/>
                                  </p:stCondLst>
                                  <p:childTnLst>
                                    <p:animClr clrSpc="rgb" dir="cw">
                                      <p:cBhvr>
                                        <p:cTn id="140" dur="2000" fill="hold"/>
                                        <p:tgtEl>
                                          <p:spTgt spid="46"/>
                                        </p:tgtEl>
                                        <p:attrNameLst>
                                          <p:attrName>stroke.color</p:attrName>
                                        </p:attrNameLst>
                                      </p:cBhvr>
                                      <p:to>
                                        <a:srgbClr val="000000"/>
                                      </p:to>
                                    </p:animClr>
                                    <p:set>
                                      <p:cBhvr>
                                        <p:cTn id="141" dur="2000" fill="hold"/>
                                        <p:tgtEl>
                                          <p:spTgt spid="46"/>
                                        </p:tgtEl>
                                        <p:attrNameLst>
                                          <p:attrName>stroke.on</p:attrName>
                                        </p:attrNameLst>
                                      </p:cBhvr>
                                      <p:to>
                                        <p:strVal val="true"/>
                                      </p:to>
                                    </p:set>
                                  </p:childTnLst>
                                </p:cTn>
                              </p:par>
                              <p:par>
                                <p:cTn id="142" presetID="7" presetClass="emph" presetSubtype="2" fill="hold" nodeType="withEffect">
                                  <p:stCondLst>
                                    <p:cond delay="0"/>
                                  </p:stCondLst>
                                  <p:childTnLst>
                                    <p:animClr clrSpc="rgb" dir="cw">
                                      <p:cBhvr>
                                        <p:cTn id="143" dur="2000" fill="hold"/>
                                        <p:tgtEl>
                                          <p:spTgt spid="57"/>
                                        </p:tgtEl>
                                        <p:attrNameLst>
                                          <p:attrName>stroke.color</p:attrName>
                                        </p:attrNameLst>
                                      </p:cBhvr>
                                      <p:to>
                                        <a:srgbClr val="00B050"/>
                                      </p:to>
                                    </p:animClr>
                                    <p:set>
                                      <p:cBhvr>
                                        <p:cTn id="144" dur="2000" fill="hold"/>
                                        <p:tgtEl>
                                          <p:spTgt spid="57"/>
                                        </p:tgtEl>
                                        <p:attrNameLst>
                                          <p:attrName>stroke.on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9" presetClass="emph" presetSubtype="0" fill="hold" grpId="0" nodeType="clickEffect">
                                  <p:stCondLst>
                                    <p:cond delay="0"/>
                                  </p:stCondLst>
                                  <p:childTnLst>
                                    <p:animClr clrSpc="rgb" dir="cw">
                                      <p:cBhvr override="childStyle">
                                        <p:cTn id="148" dur="500" fill="hold"/>
                                        <p:tgtEl>
                                          <p:spTgt spid="51">
                                            <p:bg/>
                                          </p:spTgt>
                                        </p:tgtEl>
                                        <p:attrNameLst>
                                          <p:attrName>style.color</p:attrName>
                                        </p:attrNameLst>
                                      </p:cBhvr>
                                      <p:to>
                                        <a:srgbClr val="00B050"/>
                                      </p:to>
                                    </p:animClr>
                                    <p:animClr clrSpc="rgb" dir="cw">
                                      <p:cBhvr>
                                        <p:cTn id="149" dur="500" fill="hold"/>
                                        <p:tgtEl>
                                          <p:spTgt spid="51">
                                            <p:bg/>
                                          </p:spTgt>
                                        </p:tgtEl>
                                        <p:attrNameLst>
                                          <p:attrName>fillcolor</p:attrName>
                                        </p:attrNameLst>
                                      </p:cBhvr>
                                      <p:to>
                                        <a:srgbClr val="00B050"/>
                                      </p:to>
                                    </p:animClr>
                                    <p:set>
                                      <p:cBhvr>
                                        <p:cTn id="150" dur="500" fill="hold"/>
                                        <p:tgtEl>
                                          <p:spTgt spid="51">
                                            <p:bg/>
                                          </p:spTgt>
                                        </p:tgtEl>
                                        <p:attrNameLst>
                                          <p:attrName>fill.type</p:attrName>
                                        </p:attrNameLst>
                                      </p:cBhvr>
                                      <p:to>
                                        <p:strVal val="solid"/>
                                      </p:to>
                                    </p:set>
                                    <p:set>
                                      <p:cBhvr>
                                        <p:cTn id="151" dur="500" fill="hold"/>
                                        <p:tgtEl>
                                          <p:spTgt spid="51">
                                            <p:bg/>
                                          </p:spTgt>
                                        </p:tgtEl>
                                        <p:attrNameLst>
                                          <p:attrName>fill.on</p:attrName>
                                        </p:attrNameLst>
                                      </p:cBhvr>
                                      <p:to>
                                        <p:strVal val="true"/>
                                      </p:to>
                                    </p:set>
                                  </p:childTnLst>
                                </p:cTn>
                              </p:par>
                              <p:par>
                                <p:cTn id="152" presetID="19" presetClass="emph" presetSubtype="0" fill="hold" grpId="0" nodeType="withEffect">
                                  <p:stCondLst>
                                    <p:cond delay="0"/>
                                  </p:stCondLst>
                                  <p:childTnLst>
                                    <p:animClr clrSpc="rgb" dir="cw">
                                      <p:cBhvr override="childStyle">
                                        <p:cTn id="153" dur="500" fill="hold"/>
                                        <p:tgtEl>
                                          <p:spTgt spid="51">
                                            <p:txEl>
                                              <p:pRg st="0" end="0"/>
                                            </p:txEl>
                                          </p:spTgt>
                                        </p:tgtEl>
                                        <p:attrNameLst>
                                          <p:attrName>style.color</p:attrName>
                                        </p:attrNameLst>
                                      </p:cBhvr>
                                      <p:to>
                                        <a:schemeClr val="bg1"/>
                                      </p:to>
                                    </p:animClr>
                                    <p:animClr clrSpc="rgb" dir="cw">
                                      <p:cBhvr>
                                        <p:cTn id="154" dur="500" fill="hold"/>
                                        <p:tgtEl>
                                          <p:spTgt spid="51">
                                            <p:txEl>
                                              <p:pRg st="0" end="0"/>
                                            </p:txEl>
                                          </p:spTgt>
                                        </p:tgtEl>
                                        <p:attrNameLst>
                                          <p:attrName>fillcolor</p:attrName>
                                        </p:attrNameLst>
                                      </p:cBhvr>
                                      <p:to>
                                        <a:schemeClr val="bg1"/>
                                      </p:to>
                                    </p:animClr>
                                    <p:set>
                                      <p:cBhvr>
                                        <p:cTn id="155" dur="500" fill="hold"/>
                                        <p:tgtEl>
                                          <p:spTgt spid="51">
                                            <p:txEl>
                                              <p:pRg st="0" end="0"/>
                                            </p:txEl>
                                          </p:spTgt>
                                        </p:tgtEl>
                                        <p:attrNameLst>
                                          <p:attrName>fill.type</p:attrName>
                                        </p:attrNameLst>
                                      </p:cBhvr>
                                      <p:to>
                                        <p:strVal val="solid"/>
                                      </p:to>
                                    </p:set>
                                    <p:set>
                                      <p:cBhvr>
                                        <p:cTn id="156" dur="500" fill="hold"/>
                                        <p:tgtEl>
                                          <p:spTgt spid="51">
                                            <p:txEl>
                                              <p:pRg st="0" end="0"/>
                                            </p:txEl>
                                          </p:spTgt>
                                        </p:tgtEl>
                                        <p:attrNameLst>
                                          <p:attrName>fill.on</p:attrName>
                                        </p:attrNameLst>
                                      </p:cBhvr>
                                      <p:to>
                                        <p:strVal val="true"/>
                                      </p:to>
                                    </p:set>
                                  </p:childTnLst>
                                </p:cTn>
                              </p:par>
                              <p:par>
                                <p:cTn id="157" presetID="7" presetClass="emph" presetSubtype="2" fill="hold" nodeType="withEffect">
                                  <p:stCondLst>
                                    <p:cond delay="0"/>
                                  </p:stCondLst>
                                  <p:childTnLst>
                                    <p:animClr clrSpc="rgb" dir="cw">
                                      <p:cBhvr>
                                        <p:cTn id="158" dur="2000" fill="hold"/>
                                        <p:tgtEl>
                                          <p:spTgt spid="51"/>
                                        </p:tgtEl>
                                        <p:attrNameLst>
                                          <p:attrName>stroke.color</p:attrName>
                                        </p:attrNameLst>
                                      </p:cBhvr>
                                      <p:to>
                                        <a:srgbClr val="000000"/>
                                      </p:to>
                                    </p:animClr>
                                    <p:set>
                                      <p:cBhvr>
                                        <p:cTn id="159" dur="2000" fill="hold"/>
                                        <p:tgtEl>
                                          <p:spTgt spid="51"/>
                                        </p:tgtEl>
                                        <p:attrNameLst>
                                          <p:attrName>stroke.on</p:attrName>
                                        </p:attrNameLst>
                                      </p:cBhvr>
                                      <p:to>
                                        <p:strVal val="true"/>
                                      </p:to>
                                    </p:set>
                                  </p:childTnLst>
                                </p:cTn>
                              </p:par>
                              <p:par>
                                <p:cTn id="160" presetID="7" presetClass="emph" presetSubtype="2" fill="hold" nodeType="withEffect">
                                  <p:stCondLst>
                                    <p:cond delay="0"/>
                                  </p:stCondLst>
                                  <p:childTnLst>
                                    <p:animClr clrSpc="rgb" dir="cw">
                                      <p:cBhvr>
                                        <p:cTn id="161" dur="2000" fill="hold"/>
                                        <p:tgtEl>
                                          <p:spTgt spid="64"/>
                                        </p:tgtEl>
                                        <p:attrNameLst>
                                          <p:attrName>stroke.color</p:attrName>
                                        </p:attrNameLst>
                                      </p:cBhvr>
                                      <p:to>
                                        <a:srgbClr val="00B050"/>
                                      </p:to>
                                    </p:animClr>
                                    <p:set>
                                      <p:cBhvr>
                                        <p:cTn id="162" dur="2000" fill="hold"/>
                                        <p:tgtEl>
                                          <p:spTgt spid="6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autoUpdateAnimBg="0"/>
      <p:bldP spid="44" grpId="0" uiExpand="1" build="p" animBg="1"/>
      <p:bldP spid="45" grpId="0" uiExpand="1" build="p" animBg="1"/>
      <p:bldP spid="46" grpId="0" uiExpand="1" build="p" animBg="1"/>
      <p:bldP spid="47" grpId="0" uiExpand="1" build="p" animBg="1"/>
      <p:bldP spid="48" grpId="0" uiExpand="1" build="p" animBg="1"/>
      <p:bldP spid="50" grpId="0" uiExpand="1" build="p" animBg="1"/>
      <p:bldP spid="51" grpId="0" uiExpand="1" build="p" animBg="1"/>
      <p:bldP spid="53"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468734" y="2183664"/>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1998932" y="320528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2008930" y="109446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639403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4022298" y="209575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402087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4022298" y="3203927"/>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7715417" y="204214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6245131" y="3203927"/>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p:cNvCxnSpPr>
          <p:nvPr/>
        </p:nvCxnSpPr>
        <p:spPr>
          <a:xfrm flipV="1">
            <a:off x="1075366" y="1490644"/>
            <a:ext cx="923566" cy="8286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2" idx="5"/>
            <a:endCxn id="44" idx="2"/>
          </p:cNvCxnSpPr>
          <p:nvPr/>
        </p:nvCxnSpPr>
        <p:spPr>
          <a:xfrm>
            <a:off x="1085364" y="2812685"/>
            <a:ext cx="913568" cy="76106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4743301" y="1468091"/>
            <a:ext cx="16507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2721359" y="3572399"/>
            <a:ext cx="1300939" cy="13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H="1" flipV="1">
            <a:off x="4382088" y="1836563"/>
            <a:ext cx="1424" cy="25919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a:off x="4744725" y="3572399"/>
            <a:ext cx="150040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1"/>
          </p:cNvCxnSpPr>
          <p:nvPr/>
        </p:nvCxnSpPr>
        <p:spPr>
          <a:xfrm>
            <a:off x="7116461" y="1468091"/>
            <a:ext cx="704753" cy="6819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p:cNvCxnSpPr>
          <p:nvPr/>
        </p:nvCxnSpPr>
        <p:spPr>
          <a:xfrm flipH="1" flipV="1">
            <a:off x="4657142" y="1696825"/>
            <a:ext cx="1844919" cy="15845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1127294" y="1759251"/>
            <a:ext cx="716889"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5210223" y="1275200"/>
            <a:ext cx="716889" cy="215444"/>
          </a:xfrm>
          <a:prstGeom prst="rect">
            <a:avLst/>
          </a:prstGeom>
          <a:noFill/>
        </p:spPr>
        <p:txBody>
          <a:bodyPr wrap="square">
            <a:spAutoFit/>
          </a:bodyPr>
          <a:lstStyle/>
          <a:p>
            <a:pPr algn="ctr"/>
            <a:r>
              <a:rPr lang="en-US" sz="800" dirty="0">
                <a:solidFill>
                  <a:schemeClr val="tx1"/>
                </a:solidFill>
              </a:rPr>
              <a:t>7</a:t>
            </a:r>
          </a:p>
        </p:txBody>
      </p:sp>
      <p:sp>
        <p:nvSpPr>
          <p:cNvPr id="94" name="TextBox 93">
            <a:extLst>
              <a:ext uri="{FF2B5EF4-FFF2-40B4-BE49-F238E27FC236}">
                <a16:creationId xmlns:a16="http://schemas.microsoft.com/office/drawing/2014/main" id="{F4B8A6FA-2D05-4EE2-98C3-763F8433A73B}"/>
              </a:ext>
            </a:extLst>
          </p:cNvPr>
          <p:cNvSpPr txBox="1"/>
          <p:nvPr/>
        </p:nvSpPr>
        <p:spPr>
          <a:xfrm>
            <a:off x="1075366" y="3097760"/>
            <a:ext cx="716889" cy="215444"/>
          </a:xfrm>
          <a:prstGeom prst="rect">
            <a:avLst/>
          </a:prstGeom>
          <a:noFill/>
        </p:spPr>
        <p:txBody>
          <a:bodyPr wrap="square">
            <a:spAutoFit/>
          </a:bodyPr>
          <a:lstStyle/>
          <a:p>
            <a:pPr algn="ctr"/>
            <a:r>
              <a:rPr lang="en-US" sz="800" dirty="0">
                <a:solidFill>
                  <a:schemeClr val="tx1"/>
                </a:solidFill>
              </a:rPr>
              <a:t>8</a:t>
            </a:r>
          </a:p>
        </p:txBody>
      </p:sp>
      <p:sp>
        <p:nvSpPr>
          <p:cNvPr id="95" name="TextBox 94">
            <a:extLst>
              <a:ext uri="{FF2B5EF4-FFF2-40B4-BE49-F238E27FC236}">
                <a16:creationId xmlns:a16="http://schemas.microsoft.com/office/drawing/2014/main" id="{B15A08A1-F862-4AFA-A38A-A75BDE30FD48}"/>
              </a:ext>
            </a:extLst>
          </p:cNvPr>
          <p:cNvSpPr txBox="1"/>
          <p:nvPr/>
        </p:nvSpPr>
        <p:spPr>
          <a:xfrm>
            <a:off x="7204850" y="1592521"/>
            <a:ext cx="716889" cy="215444"/>
          </a:xfrm>
          <a:prstGeom prst="rect">
            <a:avLst/>
          </a:prstGeom>
          <a:noFill/>
        </p:spPr>
        <p:txBody>
          <a:bodyPr wrap="square">
            <a:spAutoFit/>
          </a:bodyPr>
          <a:lstStyle/>
          <a:p>
            <a:pPr algn="ctr"/>
            <a:r>
              <a:rPr lang="en-US" sz="800" dirty="0">
                <a:solidFill>
                  <a:schemeClr val="tx1"/>
                </a:solidFill>
              </a:rPr>
              <a:t>9</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3023971" y="3649590"/>
            <a:ext cx="716889"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5210222" y="3649590"/>
            <a:ext cx="716889"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3934715" y="1855972"/>
            <a:ext cx="716889" cy="215444"/>
          </a:xfrm>
          <a:prstGeom prst="rect">
            <a:avLst/>
          </a:prstGeom>
          <a:noFill/>
        </p:spPr>
        <p:txBody>
          <a:bodyPr wrap="square">
            <a:spAutoFit/>
          </a:bodyPr>
          <a:lstStyle/>
          <a:p>
            <a:pPr algn="ctr"/>
            <a:r>
              <a:rPr lang="en-US" sz="800" dirty="0">
                <a:solidFill>
                  <a:schemeClr val="tx1"/>
                </a:solidFill>
              </a:rPr>
              <a:t>2</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5221156" y="2302899"/>
            <a:ext cx="716889" cy="215444"/>
          </a:xfrm>
          <a:prstGeom prst="rect">
            <a:avLst/>
          </a:prstGeom>
          <a:noFill/>
        </p:spPr>
        <p:txBody>
          <a:bodyPr wrap="square">
            <a:spAutoFit/>
          </a:bodyPr>
          <a:lstStyle/>
          <a:p>
            <a:pPr algn="ctr"/>
            <a:r>
              <a:rPr lang="en-US" sz="800" dirty="0">
                <a:solidFill>
                  <a:schemeClr val="tx1"/>
                </a:solidFill>
              </a:rPr>
              <a:t>4</a:t>
            </a:r>
          </a:p>
        </p:txBody>
      </p:sp>
    </p:spTree>
    <p:extLst>
      <p:ext uri="{BB962C8B-B14F-4D97-AF65-F5344CB8AC3E}">
        <p14:creationId xmlns:p14="http://schemas.microsoft.com/office/powerpoint/2010/main" val="1487588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468734" y="2183664"/>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1998932" y="320528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2008930" y="1094461"/>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639403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4022298" y="209575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4020874" y="109961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4022298" y="3203927"/>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7715417" y="2042149"/>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6367456" y="3186050"/>
            <a:ext cx="722427" cy="736944"/>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p:cNvCxnSpPr>
          <p:nvPr/>
        </p:nvCxnSpPr>
        <p:spPr>
          <a:xfrm flipV="1">
            <a:off x="1075366" y="1490644"/>
            <a:ext cx="923566" cy="8286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5" idx="6"/>
            <a:endCxn id="48" idx="2"/>
          </p:cNvCxnSpPr>
          <p:nvPr/>
        </p:nvCxnSpPr>
        <p:spPr>
          <a:xfrm>
            <a:off x="2731357" y="1462933"/>
            <a:ext cx="1289517" cy="515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a:off x="4743301" y="1468091"/>
            <a:ext cx="16507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2721359" y="3572399"/>
            <a:ext cx="1300939" cy="13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H="1" flipV="1">
            <a:off x="4382088" y="1836563"/>
            <a:ext cx="1424" cy="25919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flipV="1">
            <a:off x="4744725" y="3554522"/>
            <a:ext cx="1622731" cy="1787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1"/>
          </p:cNvCxnSpPr>
          <p:nvPr/>
        </p:nvCxnSpPr>
        <p:spPr>
          <a:xfrm>
            <a:off x="7116461" y="1468091"/>
            <a:ext cx="704753" cy="6819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p:cNvCxnSpPr>
          <p:nvPr/>
        </p:nvCxnSpPr>
        <p:spPr>
          <a:xfrm flipH="1" flipV="1">
            <a:off x="4657142" y="1696825"/>
            <a:ext cx="1844919" cy="15845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1127294" y="1759251"/>
            <a:ext cx="716889"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5210223" y="1275200"/>
            <a:ext cx="716889" cy="215444"/>
          </a:xfrm>
          <a:prstGeom prst="rect">
            <a:avLst/>
          </a:prstGeom>
          <a:noFill/>
        </p:spPr>
        <p:txBody>
          <a:bodyPr wrap="square">
            <a:spAutoFit/>
          </a:bodyPr>
          <a:lstStyle/>
          <a:p>
            <a:pPr algn="ctr"/>
            <a:r>
              <a:rPr lang="en-US" sz="800" dirty="0">
                <a:solidFill>
                  <a:schemeClr val="tx1"/>
                </a:solidFill>
              </a:rPr>
              <a:t>7</a:t>
            </a:r>
          </a:p>
        </p:txBody>
      </p:sp>
      <p:sp>
        <p:nvSpPr>
          <p:cNvPr id="95" name="TextBox 94">
            <a:extLst>
              <a:ext uri="{FF2B5EF4-FFF2-40B4-BE49-F238E27FC236}">
                <a16:creationId xmlns:a16="http://schemas.microsoft.com/office/drawing/2014/main" id="{B15A08A1-F862-4AFA-A38A-A75BDE30FD48}"/>
              </a:ext>
            </a:extLst>
          </p:cNvPr>
          <p:cNvSpPr txBox="1"/>
          <p:nvPr/>
        </p:nvSpPr>
        <p:spPr>
          <a:xfrm>
            <a:off x="7204850" y="1592521"/>
            <a:ext cx="716889" cy="215444"/>
          </a:xfrm>
          <a:prstGeom prst="rect">
            <a:avLst/>
          </a:prstGeom>
          <a:noFill/>
        </p:spPr>
        <p:txBody>
          <a:bodyPr wrap="square">
            <a:spAutoFit/>
          </a:bodyPr>
          <a:lstStyle/>
          <a:p>
            <a:pPr algn="ctr"/>
            <a:r>
              <a:rPr lang="en-US" sz="800" dirty="0">
                <a:solidFill>
                  <a:schemeClr val="tx1"/>
                </a:solidFill>
              </a:rPr>
              <a:t>9</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3023971" y="3649590"/>
            <a:ext cx="716889"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5210222" y="3649590"/>
            <a:ext cx="716889"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3934715" y="1855972"/>
            <a:ext cx="716889" cy="215444"/>
          </a:xfrm>
          <a:prstGeom prst="rect">
            <a:avLst/>
          </a:prstGeom>
          <a:noFill/>
        </p:spPr>
        <p:txBody>
          <a:bodyPr wrap="square">
            <a:spAutoFit/>
          </a:bodyPr>
          <a:lstStyle/>
          <a:p>
            <a:pPr algn="ctr"/>
            <a:r>
              <a:rPr lang="en-US" sz="800" dirty="0">
                <a:solidFill>
                  <a:schemeClr val="tx1"/>
                </a:solidFill>
              </a:rPr>
              <a:t>2</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5221156" y="2302899"/>
            <a:ext cx="716889" cy="215444"/>
          </a:xfrm>
          <a:prstGeom prst="rect">
            <a:avLst/>
          </a:prstGeom>
          <a:noFill/>
        </p:spPr>
        <p:txBody>
          <a:bodyPr wrap="square">
            <a:spAutoFit/>
          </a:bodyPr>
          <a:lstStyle/>
          <a:p>
            <a:pPr algn="ctr"/>
            <a:r>
              <a:rPr lang="en-US" sz="800" dirty="0">
                <a:solidFill>
                  <a:schemeClr val="tx1"/>
                </a:solidFill>
              </a:rPr>
              <a:t>4</a:t>
            </a:r>
          </a:p>
        </p:txBody>
      </p:sp>
      <p:sp>
        <p:nvSpPr>
          <p:cNvPr id="28" name="TextBox 27">
            <a:extLst>
              <a:ext uri="{FF2B5EF4-FFF2-40B4-BE49-F238E27FC236}">
                <a16:creationId xmlns:a16="http://schemas.microsoft.com/office/drawing/2014/main" id="{4A7A31BD-8EEC-4709-B772-A871D75DAF1D}"/>
              </a:ext>
            </a:extLst>
          </p:cNvPr>
          <p:cNvSpPr txBox="1"/>
          <p:nvPr/>
        </p:nvSpPr>
        <p:spPr>
          <a:xfrm>
            <a:off x="3023971" y="1203059"/>
            <a:ext cx="716889" cy="215444"/>
          </a:xfrm>
          <a:prstGeom prst="rect">
            <a:avLst/>
          </a:prstGeom>
          <a:noFill/>
        </p:spPr>
        <p:txBody>
          <a:bodyPr wrap="square">
            <a:spAutoFit/>
          </a:bodyPr>
          <a:lstStyle/>
          <a:p>
            <a:pPr algn="ctr"/>
            <a:r>
              <a:rPr lang="en-US" sz="800" dirty="0">
                <a:solidFill>
                  <a:schemeClr val="tx1"/>
                </a:solidFill>
              </a:rPr>
              <a:t>8</a:t>
            </a:r>
          </a:p>
        </p:txBody>
      </p:sp>
      <p:sp>
        <p:nvSpPr>
          <p:cNvPr id="4" name="TextBox 3">
            <a:extLst>
              <a:ext uri="{FF2B5EF4-FFF2-40B4-BE49-F238E27FC236}">
                <a16:creationId xmlns:a16="http://schemas.microsoft.com/office/drawing/2014/main" id="{57AEBD8A-EED5-431F-A83E-F29E1F9E9082}"/>
              </a:ext>
            </a:extLst>
          </p:cNvPr>
          <p:cNvSpPr txBox="1"/>
          <p:nvPr/>
        </p:nvSpPr>
        <p:spPr>
          <a:xfrm>
            <a:off x="3647751" y="4573697"/>
            <a:ext cx="1468672" cy="307777"/>
          </a:xfrm>
          <a:prstGeom prst="rect">
            <a:avLst/>
          </a:prstGeom>
          <a:noFill/>
        </p:spPr>
        <p:txBody>
          <a:bodyPr wrap="none" rtlCol="0">
            <a:spAutoFit/>
          </a:bodyPr>
          <a:lstStyle/>
          <a:p>
            <a:r>
              <a:rPr lang="en-US" dirty="0" err="1"/>
              <a:t>Cây</a:t>
            </a:r>
            <a:r>
              <a:rPr lang="en-US" dirty="0"/>
              <a:t> </a:t>
            </a:r>
            <a:r>
              <a:rPr lang="en-US" dirty="0" err="1"/>
              <a:t>khung</a:t>
            </a:r>
            <a:r>
              <a:rPr lang="en-US" dirty="0"/>
              <a:t> </a:t>
            </a:r>
            <a:r>
              <a:rPr lang="en-US" dirty="0" err="1"/>
              <a:t>khác</a:t>
            </a:r>
            <a:endParaRPr lang="en-US" dirty="0"/>
          </a:p>
        </p:txBody>
      </p:sp>
    </p:spTree>
    <p:extLst>
      <p:ext uri="{BB962C8B-B14F-4D97-AF65-F5344CB8AC3E}">
        <p14:creationId xmlns:p14="http://schemas.microsoft.com/office/powerpoint/2010/main" val="3008302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Kruskal’s 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19816"/>
            <a:ext cx="7957800" cy="1169551"/>
          </a:xfrm>
          <a:prstGeom prst="rect">
            <a:avLst/>
          </a:prstGeom>
          <a:noFill/>
        </p:spPr>
        <p:txBody>
          <a:bodyPr wrap="square">
            <a:spAutoFit/>
          </a:bodyPr>
          <a:lstStyle/>
          <a:p>
            <a:pPr marL="342900" indent="-342900">
              <a:buFont typeface="+mj-lt"/>
              <a:buAutoNum type="arabicPeriod"/>
            </a:pPr>
            <a:r>
              <a:rPr lang="vi-VN" dirty="0"/>
              <a:t>Sắp xếp tất cả các cạnh theo thứ tự tăng dần của trọng số của chúng.</a:t>
            </a:r>
          </a:p>
          <a:p>
            <a:pPr marL="342900" indent="-342900">
              <a:buFont typeface="+mj-lt"/>
              <a:buAutoNum type="arabicPeriod"/>
            </a:pPr>
            <a:r>
              <a:rPr lang="vi-VN" dirty="0"/>
              <a:t>Chọn cạnh nhỏ nhất. Kiểm tra xem nó có tạo thành một chu trình với cây bao phủ đã được hình thành cho đến nay không. Nếu không tạo thành chu trình, hãy bao gồm cạnh này. Ngược lại, loại bỏ nó.</a:t>
            </a:r>
          </a:p>
          <a:p>
            <a:pPr marL="342900" indent="-342900">
              <a:buFont typeface="+mj-lt"/>
              <a:buAutoNum type="arabicPeriod"/>
            </a:pPr>
            <a:r>
              <a:rPr lang="vi-VN" dirty="0"/>
              <a:t>Lặp lại bước 2 cho đến khi có (V-1) cạnh trong cây bao phủ.</a:t>
            </a:r>
            <a:endParaRPr lang="en-US" dirty="0"/>
          </a:p>
        </p:txBody>
      </p:sp>
    </p:spTree>
    <p:extLst>
      <p:ext uri="{BB962C8B-B14F-4D97-AF65-F5344CB8AC3E}">
        <p14:creationId xmlns:p14="http://schemas.microsoft.com/office/powerpoint/2010/main" val="294217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Giới thiệu đồ thị</a:t>
            </a:r>
            <a:endParaRPr dirty="0"/>
          </a:p>
        </p:txBody>
      </p:sp>
      <p:sp>
        <p:nvSpPr>
          <p:cNvPr id="111" name="Google Shape;111;p15"/>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a:t>
            </a:r>
            <a:r>
              <a:rPr lang="en" dirty="0"/>
              <a:t>ồ thị?</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
            <a:extLst>
              <a:ext uri="{FF2B5EF4-FFF2-40B4-BE49-F238E27FC236}">
                <a16:creationId xmlns:a16="http://schemas.microsoft.com/office/drawing/2014/main" id="{3877ACE9-476C-A276-9E1A-5B831905539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44" name="Oval 6">
            <a:extLst>
              <a:ext uri="{FF2B5EF4-FFF2-40B4-BE49-F238E27FC236}">
                <a16:creationId xmlns:a16="http://schemas.microsoft.com/office/drawing/2014/main" id="{14162D22-051F-1CED-5ABC-7AC69289ABDA}"/>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45" name="Oval 7">
            <a:extLst>
              <a:ext uri="{FF2B5EF4-FFF2-40B4-BE49-F238E27FC236}">
                <a16:creationId xmlns:a16="http://schemas.microsoft.com/office/drawing/2014/main" id="{9C0F75EE-6F57-F052-B763-9C4EDF6EB223}"/>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sp>
        <p:nvSpPr>
          <p:cNvPr id="46" name="Oval 8">
            <a:extLst>
              <a:ext uri="{FF2B5EF4-FFF2-40B4-BE49-F238E27FC236}">
                <a16:creationId xmlns:a16="http://schemas.microsoft.com/office/drawing/2014/main" id="{6FF2C5E6-F872-FA8A-8ECA-CFF1540CE7B2}"/>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sp>
        <p:nvSpPr>
          <p:cNvPr id="47" name="Oval 9">
            <a:extLst>
              <a:ext uri="{FF2B5EF4-FFF2-40B4-BE49-F238E27FC236}">
                <a16:creationId xmlns:a16="http://schemas.microsoft.com/office/drawing/2014/main" id="{EE3C224C-285D-B442-120F-73E05BD47F23}"/>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48" name="Oval 10">
            <a:extLst>
              <a:ext uri="{FF2B5EF4-FFF2-40B4-BE49-F238E27FC236}">
                <a16:creationId xmlns:a16="http://schemas.microsoft.com/office/drawing/2014/main" id="{1021F567-DD7E-2701-8AE8-1E60AF4AF066}"/>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sp>
        <p:nvSpPr>
          <p:cNvPr id="50" name="Oval 12">
            <a:extLst>
              <a:ext uri="{FF2B5EF4-FFF2-40B4-BE49-F238E27FC236}">
                <a16:creationId xmlns:a16="http://schemas.microsoft.com/office/drawing/2014/main" id="{CF7B8883-2DB7-0074-6B90-0C44CB22FE8F}"/>
              </a:ext>
            </a:extLst>
          </p:cNvPr>
          <p:cNvSpPr/>
          <p:nvPr/>
        </p:nvSpPr>
        <p:spPr>
          <a:xfrm>
            <a:off x="2302732"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sp>
        <p:nvSpPr>
          <p:cNvPr id="51" name="Oval 13">
            <a:extLst>
              <a:ext uri="{FF2B5EF4-FFF2-40B4-BE49-F238E27FC236}">
                <a16:creationId xmlns:a16="http://schemas.microsoft.com/office/drawing/2014/main" id="{F1EE59F7-E893-6876-A994-925CDC43D861}"/>
              </a:ext>
            </a:extLst>
          </p:cNvPr>
          <p:cNvSpPr/>
          <p:nvPr/>
        </p:nvSpPr>
        <p:spPr>
          <a:xfrm>
            <a:off x="4314714" y="2132213"/>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sp>
        <p:nvSpPr>
          <p:cNvPr id="53" name="Oval 16">
            <a:extLst>
              <a:ext uri="{FF2B5EF4-FFF2-40B4-BE49-F238E27FC236}">
                <a16:creationId xmlns:a16="http://schemas.microsoft.com/office/drawing/2014/main" id="{C000D4D0-9AE9-5FDD-0CC7-25AE5879C15F}"/>
              </a:ext>
            </a:extLst>
          </p:cNvPr>
          <p:cNvSpPr/>
          <p:nvPr/>
        </p:nvSpPr>
        <p:spPr>
          <a:xfrm>
            <a:off x="3646123"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54" name="Straight Connector 18">
            <a:extLst>
              <a:ext uri="{FF2B5EF4-FFF2-40B4-BE49-F238E27FC236}">
                <a16:creationId xmlns:a16="http://schemas.microsoft.com/office/drawing/2014/main" id="{BB525896-CECB-22F0-E1AD-523275593942}"/>
              </a:ext>
            </a:extLst>
          </p:cNvPr>
          <p:cNvCxnSpPr>
            <a:cxnSpLocks/>
            <a:stCxn id="42" idx="7"/>
            <a:endCxn id="4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20">
            <a:extLst>
              <a:ext uri="{FF2B5EF4-FFF2-40B4-BE49-F238E27FC236}">
                <a16:creationId xmlns:a16="http://schemas.microsoft.com/office/drawing/2014/main" id="{639EC19E-CB77-F42E-2299-F53EF7D037BB}"/>
              </a:ext>
            </a:extLst>
          </p:cNvPr>
          <p:cNvCxnSpPr>
            <a:cxnSpLocks/>
            <a:stCxn id="42" idx="5"/>
            <a:endCxn id="44" idx="1"/>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22">
            <a:extLst>
              <a:ext uri="{FF2B5EF4-FFF2-40B4-BE49-F238E27FC236}">
                <a16:creationId xmlns:a16="http://schemas.microsoft.com/office/drawing/2014/main" id="{DCFCBE7D-1A50-CB92-4092-B79DB4431610}"/>
              </a:ext>
            </a:extLst>
          </p:cNvPr>
          <p:cNvCxnSpPr>
            <a:stCxn id="45" idx="6"/>
            <a:endCxn id="48" idx="2"/>
          </p:cNvCxnSpPr>
          <p:nvPr/>
        </p:nvCxnSpPr>
        <p:spPr>
          <a:xfrm>
            <a:off x="1314718" y="1458688"/>
            <a:ext cx="997488" cy="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24">
            <a:extLst>
              <a:ext uri="{FF2B5EF4-FFF2-40B4-BE49-F238E27FC236}">
                <a16:creationId xmlns:a16="http://schemas.microsoft.com/office/drawing/2014/main" id="{6793D0D6-4C49-02CB-7F8D-274112E9076A}"/>
              </a:ext>
            </a:extLst>
          </p:cNvPr>
          <p:cNvCxnSpPr>
            <a:cxnSpLocks/>
            <a:stCxn id="48" idx="6"/>
            <a:endCxn id="46"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27">
            <a:extLst>
              <a:ext uri="{FF2B5EF4-FFF2-40B4-BE49-F238E27FC236}">
                <a16:creationId xmlns:a16="http://schemas.microsoft.com/office/drawing/2014/main" id="{24BFD7F0-C9C0-6A85-1B0B-B091BDA55383}"/>
              </a:ext>
            </a:extLst>
          </p:cNvPr>
          <p:cNvCxnSpPr>
            <a:cxnSpLocks/>
            <a:stCxn id="45" idx="4"/>
            <a:endCxn id="44" idx="0"/>
          </p:cNvCxnSpPr>
          <p:nvPr/>
        </p:nvCxnSpPr>
        <p:spPr>
          <a:xfrm>
            <a:off x="1125847" y="1642175"/>
            <a:ext cx="6927" cy="1347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1C3A196-8AB3-CF1B-0320-CFF84E723B6C}"/>
              </a:ext>
            </a:extLst>
          </p:cNvPr>
          <p:cNvCxnSpPr>
            <a:cxnSpLocks/>
            <a:stCxn id="44" idx="6"/>
            <a:endCxn id="50" idx="2"/>
          </p:cNvCxnSpPr>
          <p:nvPr/>
        </p:nvCxnSpPr>
        <p:spPr>
          <a:xfrm flipV="1">
            <a:off x="1321645" y="3165883"/>
            <a:ext cx="981087" cy="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D4935BC-E23E-346D-04B7-9B2F4056F698}"/>
              </a:ext>
            </a:extLst>
          </p:cNvPr>
          <p:cNvCxnSpPr>
            <a:cxnSpLocks/>
            <a:stCxn id="47" idx="0"/>
            <a:endCxn id="48"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0E04EC92-0E90-FBC4-F112-246A56C78531}"/>
              </a:ext>
            </a:extLst>
          </p:cNvPr>
          <p:cNvCxnSpPr>
            <a:cxnSpLocks/>
            <a:stCxn id="50" idx="6"/>
            <a:endCxn id="53" idx="2"/>
          </p:cNvCxnSpPr>
          <p:nvPr/>
        </p:nvCxnSpPr>
        <p:spPr>
          <a:xfrm>
            <a:off x="2680474" y="3165883"/>
            <a:ext cx="965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31">
            <a:extLst>
              <a:ext uri="{FF2B5EF4-FFF2-40B4-BE49-F238E27FC236}">
                <a16:creationId xmlns:a16="http://schemas.microsoft.com/office/drawing/2014/main" id="{B7158FD3-3B18-4E36-987E-76BA1B9516FC}"/>
              </a:ext>
            </a:extLst>
          </p:cNvPr>
          <p:cNvCxnSpPr>
            <a:cxnSpLocks/>
            <a:stCxn id="46" idx="6"/>
            <a:endCxn id="51" idx="0"/>
          </p:cNvCxnSpPr>
          <p:nvPr/>
        </p:nvCxnSpPr>
        <p:spPr>
          <a:xfrm>
            <a:off x="4023865" y="1466593"/>
            <a:ext cx="479720" cy="66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31">
            <a:extLst>
              <a:ext uri="{FF2B5EF4-FFF2-40B4-BE49-F238E27FC236}">
                <a16:creationId xmlns:a16="http://schemas.microsoft.com/office/drawing/2014/main" id="{8C850A8C-74F7-4DAD-B308-B8B83143CB28}"/>
              </a:ext>
            </a:extLst>
          </p:cNvPr>
          <p:cNvCxnSpPr>
            <a:cxnSpLocks/>
            <a:stCxn id="53" idx="6"/>
            <a:endCxn id="51" idx="4"/>
          </p:cNvCxnSpPr>
          <p:nvPr/>
        </p:nvCxnSpPr>
        <p:spPr>
          <a:xfrm flipV="1">
            <a:off x="4023865" y="2499188"/>
            <a:ext cx="479720" cy="666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31">
            <a:extLst>
              <a:ext uri="{FF2B5EF4-FFF2-40B4-BE49-F238E27FC236}">
                <a16:creationId xmlns:a16="http://schemas.microsoft.com/office/drawing/2014/main" id="{BA1BAB40-4593-4A1E-A712-D92899BEB750}"/>
              </a:ext>
            </a:extLst>
          </p:cNvPr>
          <p:cNvCxnSpPr>
            <a:cxnSpLocks/>
            <a:stCxn id="53" idx="1"/>
            <a:endCxn id="48" idx="5"/>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31">
            <a:extLst>
              <a:ext uri="{FF2B5EF4-FFF2-40B4-BE49-F238E27FC236}">
                <a16:creationId xmlns:a16="http://schemas.microsoft.com/office/drawing/2014/main" id="{4ACD6A9B-F299-4FE4-BC72-C032D8A75800}"/>
              </a:ext>
            </a:extLst>
          </p:cNvPr>
          <p:cNvCxnSpPr>
            <a:cxnSpLocks/>
            <a:stCxn id="53" idx="0"/>
            <a:endCxn id="46" idx="4"/>
          </p:cNvCxnSpPr>
          <p:nvPr/>
        </p:nvCxnSpPr>
        <p:spPr>
          <a:xfrm flipV="1">
            <a:off x="3834994" y="1650080"/>
            <a:ext cx="0" cy="1332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31">
            <a:extLst>
              <a:ext uri="{FF2B5EF4-FFF2-40B4-BE49-F238E27FC236}">
                <a16:creationId xmlns:a16="http://schemas.microsoft.com/office/drawing/2014/main" id="{AB19ACF3-0C07-44E6-9998-B83D68423684}"/>
              </a:ext>
            </a:extLst>
          </p:cNvPr>
          <p:cNvCxnSpPr>
            <a:cxnSpLocks/>
            <a:stCxn id="50" idx="0"/>
            <a:endCxn id="47" idx="4"/>
          </p:cNvCxnSpPr>
          <p:nvPr/>
        </p:nvCxnSpPr>
        <p:spPr>
          <a:xfrm flipV="1">
            <a:off x="2491603" y="2397772"/>
            <a:ext cx="4132" cy="584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31">
            <a:extLst>
              <a:ext uri="{FF2B5EF4-FFF2-40B4-BE49-F238E27FC236}">
                <a16:creationId xmlns:a16="http://schemas.microsoft.com/office/drawing/2014/main" id="{2C50D8B2-E9D6-4946-BFCD-E488720C5BE1}"/>
              </a:ext>
            </a:extLst>
          </p:cNvPr>
          <p:cNvCxnSpPr>
            <a:cxnSpLocks/>
            <a:stCxn id="44" idx="7"/>
            <a:endCxn id="47" idx="3"/>
          </p:cNvCxnSpPr>
          <p:nvPr/>
        </p:nvCxnSpPr>
        <p:spPr>
          <a:xfrm flipV="1">
            <a:off x="1266326" y="2344030"/>
            <a:ext cx="1095857" cy="698939"/>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A2520F-016D-49D2-AD25-5F85FED6A906}"/>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sp>
        <p:nvSpPr>
          <p:cNvPr id="92" name="TextBox 91">
            <a:extLst>
              <a:ext uri="{FF2B5EF4-FFF2-40B4-BE49-F238E27FC236}">
                <a16:creationId xmlns:a16="http://schemas.microsoft.com/office/drawing/2014/main" id="{6D204F8A-D7BA-4B36-BEB9-E224417E2271}"/>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sp>
        <p:nvSpPr>
          <p:cNvPr id="93" name="TextBox 92">
            <a:extLst>
              <a:ext uri="{FF2B5EF4-FFF2-40B4-BE49-F238E27FC236}">
                <a16:creationId xmlns:a16="http://schemas.microsoft.com/office/drawing/2014/main" id="{78051EB3-5516-4921-A43E-0B65F9563155}"/>
              </a:ext>
            </a:extLst>
          </p:cNvPr>
          <p:cNvSpPr txBox="1"/>
          <p:nvPr/>
        </p:nvSpPr>
        <p:spPr>
          <a:xfrm>
            <a:off x="1617509" y="1283106"/>
            <a:ext cx="374846" cy="215444"/>
          </a:xfrm>
          <a:prstGeom prst="rect">
            <a:avLst/>
          </a:prstGeom>
          <a:noFill/>
        </p:spPr>
        <p:txBody>
          <a:bodyPr wrap="square">
            <a:spAutoFit/>
          </a:bodyPr>
          <a:lstStyle/>
          <a:p>
            <a:pPr algn="ctr"/>
            <a:r>
              <a:rPr lang="en-US" sz="800" dirty="0">
                <a:solidFill>
                  <a:schemeClr val="tx1"/>
                </a:solidFill>
              </a:rPr>
              <a:t>8</a:t>
            </a:r>
          </a:p>
        </p:txBody>
      </p:sp>
      <p:sp>
        <p:nvSpPr>
          <p:cNvPr id="94" name="TextBox 93">
            <a:extLst>
              <a:ext uri="{FF2B5EF4-FFF2-40B4-BE49-F238E27FC236}">
                <a16:creationId xmlns:a16="http://schemas.microsoft.com/office/drawing/2014/main" id="{F4B8A6FA-2D05-4EE2-98C3-763F8433A73B}"/>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
        <p:nvSpPr>
          <p:cNvPr id="95" name="TextBox 94">
            <a:extLst>
              <a:ext uri="{FF2B5EF4-FFF2-40B4-BE49-F238E27FC236}">
                <a16:creationId xmlns:a16="http://schemas.microsoft.com/office/drawing/2014/main" id="{B15A08A1-F862-4AFA-A38A-A75BDE30FD48}"/>
              </a:ext>
            </a:extLst>
          </p:cNvPr>
          <p:cNvSpPr txBox="1"/>
          <p:nvPr/>
        </p:nvSpPr>
        <p:spPr>
          <a:xfrm>
            <a:off x="4197154" y="1691681"/>
            <a:ext cx="374846" cy="215444"/>
          </a:xfrm>
          <a:prstGeom prst="rect">
            <a:avLst/>
          </a:prstGeom>
          <a:noFill/>
        </p:spPr>
        <p:txBody>
          <a:bodyPr wrap="square">
            <a:spAutoFit/>
          </a:bodyPr>
          <a:lstStyle/>
          <a:p>
            <a:pPr algn="ctr"/>
            <a:r>
              <a:rPr lang="en-US" sz="800" dirty="0">
                <a:solidFill>
                  <a:schemeClr val="tx1"/>
                </a:solidFill>
              </a:rPr>
              <a:t>9</a:t>
            </a:r>
          </a:p>
        </p:txBody>
      </p:sp>
      <p:sp>
        <p:nvSpPr>
          <p:cNvPr id="98" name="TextBox 97">
            <a:extLst>
              <a:ext uri="{FF2B5EF4-FFF2-40B4-BE49-F238E27FC236}">
                <a16:creationId xmlns:a16="http://schemas.microsoft.com/office/drawing/2014/main" id="{52C1A0AE-C67F-4A22-97BA-4AA59B0AE57A}"/>
              </a:ext>
            </a:extLst>
          </p:cNvPr>
          <p:cNvSpPr txBox="1"/>
          <p:nvPr/>
        </p:nvSpPr>
        <p:spPr>
          <a:xfrm>
            <a:off x="4158297" y="2773783"/>
            <a:ext cx="374846" cy="215444"/>
          </a:xfrm>
          <a:prstGeom prst="rect">
            <a:avLst/>
          </a:prstGeom>
          <a:noFill/>
        </p:spPr>
        <p:txBody>
          <a:bodyPr wrap="square">
            <a:spAutoFit/>
          </a:bodyPr>
          <a:lstStyle/>
          <a:p>
            <a:pPr algn="ctr"/>
            <a:r>
              <a:rPr lang="en-US" sz="800" dirty="0">
                <a:solidFill>
                  <a:schemeClr val="tx1"/>
                </a:solidFill>
              </a:rPr>
              <a:t>10</a:t>
            </a:r>
          </a:p>
        </p:txBody>
      </p:sp>
      <p:sp>
        <p:nvSpPr>
          <p:cNvPr id="99" name="TextBox 98">
            <a:extLst>
              <a:ext uri="{FF2B5EF4-FFF2-40B4-BE49-F238E27FC236}">
                <a16:creationId xmlns:a16="http://schemas.microsoft.com/office/drawing/2014/main" id="{7009FCDE-8EFD-4FFD-B92B-CC80651A762C}"/>
              </a:ext>
            </a:extLst>
          </p:cNvPr>
          <p:cNvSpPr txBox="1"/>
          <p:nvPr/>
        </p:nvSpPr>
        <p:spPr>
          <a:xfrm>
            <a:off x="1119262" y="2167375"/>
            <a:ext cx="374846" cy="215444"/>
          </a:xfrm>
          <a:prstGeom prst="rect">
            <a:avLst/>
          </a:prstGeom>
          <a:noFill/>
        </p:spPr>
        <p:txBody>
          <a:bodyPr wrap="square">
            <a:spAutoFit/>
          </a:bodyPr>
          <a:lstStyle/>
          <a:p>
            <a:pPr algn="ctr"/>
            <a:r>
              <a:rPr lang="en-US" sz="800" dirty="0">
                <a:solidFill>
                  <a:schemeClr val="tx1"/>
                </a:solidFill>
              </a:rPr>
              <a:t>11</a:t>
            </a:r>
          </a:p>
        </p:txBody>
      </p:sp>
      <p:sp>
        <p:nvSpPr>
          <p:cNvPr id="100" name="TextBox 99">
            <a:extLst>
              <a:ext uri="{FF2B5EF4-FFF2-40B4-BE49-F238E27FC236}">
                <a16:creationId xmlns:a16="http://schemas.microsoft.com/office/drawing/2014/main" id="{8182F5ED-91C4-4280-8D31-B5BD982E867A}"/>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01" name="TextBox 100">
            <a:extLst>
              <a:ext uri="{FF2B5EF4-FFF2-40B4-BE49-F238E27FC236}">
                <a16:creationId xmlns:a16="http://schemas.microsoft.com/office/drawing/2014/main" id="{36ACA30F-1883-4C4D-BC78-5F72898B3197}"/>
              </a:ext>
            </a:extLst>
          </p:cNvPr>
          <p:cNvSpPr txBox="1"/>
          <p:nvPr/>
        </p:nvSpPr>
        <p:spPr>
          <a:xfrm>
            <a:off x="2945183" y="3248479"/>
            <a:ext cx="374846" cy="215444"/>
          </a:xfrm>
          <a:prstGeom prst="rect">
            <a:avLst/>
          </a:prstGeom>
          <a:noFill/>
        </p:spPr>
        <p:txBody>
          <a:bodyPr wrap="square">
            <a:spAutoFit/>
          </a:bodyPr>
          <a:lstStyle/>
          <a:p>
            <a:pPr algn="ctr"/>
            <a:r>
              <a:rPr lang="en-US" sz="800" dirty="0">
                <a:solidFill>
                  <a:schemeClr val="tx1"/>
                </a:solidFill>
              </a:rPr>
              <a:t>2</a:t>
            </a:r>
          </a:p>
        </p:txBody>
      </p:sp>
      <p:sp>
        <p:nvSpPr>
          <p:cNvPr id="102" name="TextBox 101">
            <a:extLst>
              <a:ext uri="{FF2B5EF4-FFF2-40B4-BE49-F238E27FC236}">
                <a16:creationId xmlns:a16="http://schemas.microsoft.com/office/drawing/2014/main" id="{48C04E95-7DB3-4B94-A90D-1E8A493C4B8E}"/>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03" name="TextBox 102">
            <a:extLst>
              <a:ext uri="{FF2B5EF4-FFF2-40B4-BE49-F238E27FC236}">
                <a16:creationId xmlns:a16="http://schemas.microsoft.com/office/drawing/2014/main" id="{CEBC5C77-3547-4003-A713-0B4EE4FD0E72}"/>
              </a:ext>
            </a:extLst>
          </p:cNvPr>
          <p:cNvSpPr txBox="1"/>
          <p:nvPr/>
        </p:nvSpPr>
        <p:spPr>
          <a:xfrm>
            <a:off x="1650152" y="2690083"/>
            <a:ext cx="374846" cy="215444"/>
          </a:xfrm>
          <a:prstGeom prst="rect">
            <a:avLst/>
          </a:prstGeom>
          <a:noFill/>
        </p:spPr>
        <p:txBody>
          <a:bodyPr wrap="square">
            <a:spAutoFit/>
          </a:bodyPr>
          <a:lstStyle/>
          <a:p>
            <a:pPr algn="ctr"/>
            <a:r>
              <a:rPr lang="en-US" sz="800" dirty="0">
                <a:solidFill>
                  <a:schemeClr val="tx1"/>
                </a:solidFill>
              </a:rPr>
              <a:t>7</a:t>
            </a:r>
          </a:p>
        </p:txBody>
      </p:sp>
      <p:sp>
        <p:nvSpPr>
          <p:cNvPr id="104" name="TextBox 103">
            <a:extLst>
              <a:ext uri="{FF2B5EF4-FFF2-40B4-BE49-F238E27FC236}">
                <a16:creationId xmlns:a16="http://schemas.microsoft.com/office/drawing/2014/main" id="{1338E009-BD5F-4BC0-9A8A-76A261B6EAB0}"/>
              </a:ext>
            </a:extLst>
          </p:cNvPr>
          <p:cNvSpPr txBox="1"/>
          <p:nvPr/>
        </p:nvSpPr>
        <p:spPr>
          <a:xfrm>
            <a:off x="2391143" y="2638007"/>
            <a:ext cx="374846" cy="215444"/>
          </a:xfrm>
          <a:prstGeom prst="rect">
            <a:avLst/>
          </a:prstGeom>
          <a:noFill/>
        </p:spPr>
        <p:txBody>
          <a:bodyPr wrap="square">
            <a:spAutoFit/>
          </a:bodyPr>
          <a:lstStyle/>
          <a:p>
            <a:pPr algn="ctr"/>
            <a:r>
              <a:rPr lang="en-US" sz="800" dirty="0">
                <a:solidFill>
                  <a:schemeClr val="tx1"/>
                </a:solidFill>
              </a:rPr>
              <a:t>6</a:t>
            </a:r>
          </a:p>
        </p:txBody>
      </p:sp>
      <p:sp>
        <p:nvSpPr>
          <p:cNvPr id="105" name="TextBox 104">
            <a:extLst>
              <a:ext uri="{FF2B5EF4-FFF2-40B4-BE49-F238E27FC236}">
                <a16:creationId xmlns:a16="http://schemas.microsoft.com/office/drawing/2014/main" id="{BA71AFE8-CC2B-44EB-8237-5B1CE785D404}"/>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106" name="TextBox 105">
            <a:extLst>
              <a:ext uri="{FF2B5EF4-FFF2-40B4-BE49-F238E27FC236}">
                <a16:creationId xmlns:a16="http://schemas.microsoft.com/office/drawing/2014/main" id="{72ECB7B9-828B-4E69-9817-4B92DA2DE62C}"/>
              </a:ext>
            </a:extLst>
          </p:cNvPr>
          <p:cNvSpPr txBox="1"/>
          <p:nvPr/>
        </p:nvSpPr>
        <p:spPr>
          <a:xfrm>
            <a:off x="3776506" y="2142648"/>
            <a:ext cx="374846" cy="215444"/>
          </a:xfrm>
          <a:prstGeom prst="rect">
            <a:avLst/>
          </a:prstGeom>
          <a:noFill/>
        </p:spPr>
        <p:txBody>
          <a:bodyPr wrap="square">
            <a:spAutoFit/>
          </a:bodyPr>
          <a:lstStyle/>
          <a:p>
            <a:pPr algn="ctr"/>
            <a:r>
              <a:rPr lang="en-US" sz="800" dirty="0">
                <a:solidFill>
                  <a:schemeClr val="tx1"/>
                </a:solidFill>
              </a:rPr>
              <a:t>14</a:t>
            </a:r>
          </a:p>
        </p:txBody>
      </p:sp>
      <p:pic>
        <p:nvPicPr>
          <p:cNvPr id="107" name="Picture 106">
            <a:extLst>
              <a:ext uri="{FF2B5EF4-FFF2-40B4-BE49-F238E27FC236}">
                <a16:creationId xmlns:a16="http://schemas.microsoft.com/office/drawing/2014/main" id="{407B5C83-5D36-4189-A049-8A99D85E82E9}"/>
              </a:ext>
            </a:extLst>
          </p:cNvPr>
          <p:cNvPicPr>
            <a:picLocks noChangeAspect="1"/>
          </p:cNvPicPr>
          <p:nvPr/>
        </p:nvPicPr>
        <p:blipFill>
          <a:blip r:embed="rId2"/>
          <a:stretch>
            <a:fillRect/>
          </a:stretch>
        </p:blipFill>
        <p:spPr>
          <a:xfrm>
            <a:off x="5730568" y="250068"/>
            <a:ext cx="3027967" cy="4498240"/>
          </a:xfrm>
          <a:prstGeom prst="rect">
            <a:avLst/>
          </a:prstGeom>
        </p:spPr>
      </p:pic>
    </p:spTree>
    <p:extLst>
      <p:ext uri="{BB962C8B-B14F-4D97-AF65-F5344CB8AC3E}">
        <p14:creationId xmlns:p14="http://schemas.microsoft.com/office/powerpoint/2010/main" val="126317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302732"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65883"/>
            <a:ext cx="981087" cy="683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Tree>
    <p:extLst>
      <p:ext uri="{BB962C8B-B14F-4D97-AF65-F5344CB8AC3E}">
        <p14:creationId xmlns:p14="http://schemas.microsoft.com/office/powerpoint/2010/main" val="127250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302732" y="298239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65883"/>
            <a:ext cx="981087" cy="683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Tree>
    <p:extLst>
      <p:ext uri="{BB962C8B-B14F-4D97-AF65-F5344CB8AC3E}">
        <p14:creationId xmlns:p14="http://schemas.microsoft.com/office/powerpoint/2010/main" val="30045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596187"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680474" y="3165883"/>
            <a:ext cx="915713" cy="68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2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596187"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680474" y="3165883"/>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spTree>
    <p:extLst>
      <p:ext uri="{BB962C8B-B14F-4D97-AF65-F5344CB8AC3E}">
        <p14:creationId xmlns:p14="http://schemas.microsoft.com/office/powerpoint/2010/main" val="12230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Tree>
    <p:extLst>
      <p:ext uri="{BB962C8B-B14F-4D97-AF65-F5344CB8AC3E}">
        <p14:creationId xmlns:p14="http://schemas.microsoft.com/office/powerpoint/2010/main" val="32386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3" name="TextBox 2">
            <a:extLst>
              <a:ext uri="{FF2B5EF4-FFF2-40B4-BE49-F238E27FC236}">
                <a16:creationId xmlns:a16="http://schemas.microsoft.com/office/drawing/2014/main" id="{A5533216-BC21-4886-B0BB-2D149618A68D}"/>
              </a:ext>
            </a:extLst>
          </p:cNvPr>
          <p:cNvSpPr txBox="1"/>
          <p:nvPr/>
        </p:nvSpPr>
        <p:spPr>
          <a:xfrm>
            <a:off x="232391" y="4121579"/>
            <a:ext cx="4371710" cy="523220"/>
          </a:xfrm>
          <a:prstGeom prst="rect">
            <a:avLst/>
          </a:prstGeom>
          <a:noFill/>
        </p:spPr>
        <p:txBody>
          <a:bodyPr wrap="none" rtlCol="0">
            <a:spAutoFit/>
          </a:bodyPr>
          <a:lstStyle/>
          <a:p>
            <a:r>
              <a:rPr lang="en-US" dirty="0" err="1"/>
              <a:t>Bước</a:t>
            </a:r>
            <a:r>
              <a:rPr lang="en-US" dirty="0"/>
              <a:t> </a:t>
            </a:r>
            <a:r>
              <a:rPr lang="en-US" dirty="0" err="1"/>
              <a:t>này</a:t>
            </a:r>
            <a:r>
              <a:rPr lang="en-US" dirty="0"/>
              <a:t> </a:t>
            </a:r>
            <a:r>
              <a:rPr lang="en-US" dirty="0" err="1"/>
              <a:t>chọn</a:t>
            </a:r>
            <a:r>
              <a:rPr lang="en-US" dirty="0"/>
              <a:t> 8-6, </a:t>
            </a:r>
            <a:r>
              <a:rPr lang="en-US" dirty="0" err="1"/>
              <a:t>nhưng</a:t>
            </a:r>
            <a:r>
              <a:rPr lang="en-US" dirty="0"/>
              <a:t> </a:t>
            </a:r>
            <a:r>
              <a:rPr lang="en-US" dirty="0" err="1"/>
              <a:t>đã</a:t>
            </a:r>
            <a:r>
              <a:rPr lang="en-US" dirty="0"/>
              <a:t> </a:t>
            </a:r>
            <a:r>
              <a:rPr lang="en-US" dirty="0" err="1"/>
              <a:t>có</a:t>
            </a:r>
            <a:r>
              <a:rPr lang="en-US" dirty="0"/>
              <a:t> </a:t>
            </a:r>
            <a:r>
              <a:rPr lang="en-US" dirty="0" err="1"/>
              <a:t>các</a:t>
            </a:r>
            <a:r>
              <a:rPr lang="en-US" dirty="0"/>
              <a:t> </a:t>
            </a:r>
            <a:r>
              <a:rPr lang="en-US" dirty="0" err="1"/>
              <a:t>đỉnh</a:t>
            </a:r>
            <a:r>
              <a:rPr lang="en-US" dirty="0"/>
              <a:t> </a:t>
            </a:r>
            <a:r>
              <a:rPr lang="en-US" dirty="0" err="1"/>
              <a:t>trong</a:t>
            </a:r>
            <a:r>
              <a:rPr lang="en-US" dirty="0"/>
              <a:t> </a:t>
            </a:r>
            <a:r>
              <a:rPr lang="en-US" dirty="0" err="1"/>
              <a:t>cây</a:t>
            </a:r>
            <a:r>
              <a:rPr lang="en-US" dirty="0"/>
              <a:t> </a:t>
            </a:r>
          </a:p>
          <a:p>
            <a:r>
              <a:rPr lang="en-US" dirty="0" err="1"/>
              <a:t>khung</a:t>
            </a:r>
            <a:r>
              <a:rPr lang="en-US" dirty="0"/>
              <a:t>, </a:t>
            </a:r>
            <a:r>
              <a:rPr lang="en-US" dirty="0" err="1"/>
              <a:t>nên</a:t>
            </a:r>
            <a:r>
              <a:rPr lang="en-US" dirty="0"/>
              <a:t> ta </a:t>
            </a:r>
            <a:r>
              <a:rPr lang="en-US" dirty="0" err="1"/>
              <a:t>không</a:t>
            </a:r>
            <a:r>
              <a:rPr lang="en-US" dirty="0"/>
              <a:t> </a:t>
            </a:r>
            <a:r>
              <a:rPr lang="en-US" dirty="0" err="1"/>
              <a:t>lấy</a:t>
            </a:r>
            <a:r>
              <a:rPr lang="en-US" dirty="0"/>
              <a:t> </a:t>
            </a:r>
            <a:r>
              <a:rPr lang="en-US" dirty="0" err="1"/>
              <a:t>cạnh</a:t>
            </a:r>
            <a:r>
              <a:rPr lang="en-US" dirty="0"/>
              <a:t> 8-6</a:t>
            </a:r>
          </a:p>
        </p:txBody>
      </p:sp>
    </p:spTree>
    <p:extLst>
      <p:ext uri="{BB962C8B-B14F-4D97-AF65-F5344CB8AC3E}">
        <p14:creationId xmlns:p14="http://schemas.microsoft.com/office/powerpoint/2010/main" val="339582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spTree>
    <p:extLst>
      <p:ext uri="{BB962C8B-B14F-4D97-AF65-F5344CB8AC3E}">
        <p14:creationId xmlns:p14="http://schemas.microsoft.com/office/powerpoint/2010/main" val="31332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sp>
        <p:nvSpPr>
          <p:cNvPr id="27" name="TextBox 26">
            <a:extLst>
              <a:ext uri="{FF2B5EF4-FFF2-40B4-BE49-F238E27FC236}">
                <a16:creationId xmlns:a16="http://schemas.microsoft.com/office/drawing/2014/main" id="{C0E80DF2-1FDB-497A-A4FC-F0144092A3F3}"/>
              </a:ext>
            </a:extLst>
          </p:cNvPr>
          <p:cNvSpPr txBox="1"/>
          <p:nvPr/>
        </p:nvSpPr>
        <p:spPr>
          <a:xfrm>
            <a:off x="232391" y="4121579"/>
            <a:ext cx="5235729" cy="523220"/>
          </a:xfrm>
          <a:prstGeom prst="rect">
            <a:avLst/>
          </a:prstGeom>
          <a:noFill/>
        </p:spPr>
        <p:txBody>
          <a:bodyPr wrap="none" rtlCol="0">
            <a:spAutoFit/>
          </a:bodyPr>
          <a:lstStyle/>
          <a:p>
            <a:r>
              <a:rPr lang="en-US" dirty="0" err="1"/>
              <a:t>Tương</a:t>
            </a:r>
            <a:r>
              <a:rPr lang="en-US" dirty="0"/>
              <a:t> </a:t>
            </a:r>
            <a:r>
              <a:rPr lang="en-US" dirty="0" err="1"/>
              <a:t>tự</a:t>
            </a:r>
            <a:r>
              <a:rPr lang="en-US" dirty="0"/>
              <a:t>, </a:t>
            </a:r>
            <a:r>
              <a:rPr lang="en-US" dirty="0" err="1"/>
              <a:t>bước</a:t>
            </a:r>
            <a:r>
              <a:rPr lang="en-US" dirty="0"/>
              <a:t> </a:t>
            </a:r>
            <a:r>
              <a:rPr lang="en-US" dirty="0" err="1"/>
              <a:t>này</a:t>
            </a:r>
            <a:r>
              <a:rPr lang="en-US" dirty="0"/>
              <a:t> </a:t>
            </a:r>
            <a:r>
              <a:rPr lang="en-US" dirty="0" err="1"/>
              <a:t>chọn</a:t>
            </a:r>
            <a:r>
              <a:rPr lang="en-US" dirty="0"/>
              <a:t> 7-8, </a:t>
            </a:r>
            <a:r>
              <a:rPr lang="en-US" dirty="0" err="1"/>
              <a:t>nhưng</a:t>
            </a:r>
            <a:r>
              <a:rPr lang="en-US" dirty="0"/>
              <a:t> </a:t>
            </a:r>
            <a:r>
              <a:rPr lang="en-US" dirty="0" err="1"/>
              <a:t>đã</a:t>
            </a:r>
            <a:r>
              <a:rPr lang="en-US" dirty="0"/>
              <a:t> </a:t>
            </a:r>
            <a:r>
              <a:rPr lang="en-US" dirty="0" err="1"/>
              <a:t>có</a:t>
            </a:r>
            <a:r>
              <a:rPr lang="en-US" dirty="0"/>
              <a:t> </a:t>
            </a:r>
            <a:r>
              <a:rPr lang="en-US" dirty="0" err="1"/>
              <a:t>các</a:t>
            </a:r>
            <a:r>
              <a:rPr lang="en-US" dirty="0"/>
              <a:t> </a:t>
            </a:r>
            <a:r>
              <a:rPr lang="en-US" dirty="0" err="1"/>
              <a:t>đỉnh</a:t>
            </a:r>
            <a:r>
              <a:rPr lang="en-US" dirty="0"/>
              <a:t> </a:t>
            </a:r>
            <a:r>
              <a:rPr lang="en-US" dirty="0" err="1"/>
              <a:t>trong</a:t>
            </a:r>
            <a:r>
              <a:rPr lang="en-US" dirty="0"/>
              <a:t> </a:t>
            </a:r>
            <a:r>
              <a:rPr lang="en-US" dirty="0" err="1"/>
              <a:t>cây</a:t>
            </a:r>
            <a:r>
              <a:rPr lang="en-US" dirty="0"/>
              <a:t> </a:t>
            </a:r>
          </a:p>
          <a:p>
            <a:r>
              <a:rPr lang="en-US" dirty="0" err="1"/>
              <a:t>khung</a:t>
            </a:r>
            <a:r>
              <a:rPr lang="en-US" dirty="0"/>
              <a:t>, </a:t>
            </a:r>
            <a:r>
              <a:rPr lang="en-US" dirty="0" err="1"/>
              <a:t>nên</a:t>
            </a:r>
            <a:r>
              <a:rPr lang="en-US" dirty="0"/>
              <a:t> ta </a:t>
            </a:r>
            <a:r>
              <a:rPr lang="en-US" dirty="0" err="1"/>
              <a:t>không</a:t>
            </a:r>
            <a:r>
              <a:rPr lang="en-US" dirty="0"/>
              <a:t> </a:t>
            </a:r>
            <a:r>
              <a:rPr lang="en-US" dirty="0" err="1"/>
              <a:t>lấy</a:t>
            </a:r>
            <a:r>
              <a:rPr lang="en-US" dirty="0"/>
              <a:t> </a:t>
            </a:r>
            <a:r>
              <a:rPr lang="en-US" dirty="0" err="1"/>
              <a:t>cạnh</a:t>
            </a:r>
            <a:r>
              <a:rPr lang="en-US" dirty="0"/>
              <a:t> 7-8</a:t>
            </a:r>
          </a:p>
        </p:txBody>
      </p:sp>
    </p:spTree>
    <p:extLst>
      <p:ext uri="{BB962C8B-B14F-4D97-AF65-F5344CB8AC3E}">
        <p14:creationId xmlns:p14="http://schemas.microsoft.com/office/powerpoint/2010/main" val="22375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cxnSp>
        <p:nvCxnSpPr>
          <p:cNvPr id="28" name="Straight Connector 20">
            <a:extLst>
              <a:ext uri="{FF2B5EF4-FFF2-40B4-BE49-F238E27FC236}">
                <a16:creationId xmlns:a16="http://schemas.microsoft.com/office/drawing/2014/main" id="{52E9DAC4-ACE4-4805-8ED8-D968ACB11734}"/>
              </a:ext>
            </a:extLst>
          </p:cNvPr>
          <p:cNvCxnSpPr>
            <a:cxnSpLocks/>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DFDDEA-67E9-4851-9E3C-6050891F390E}"/>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Tree>
    <p:extLst>
      <p:ext uri="{BB962C8B-B14F-4D97-AF65-F5344CB8AC3E}">
        <p14:creationId xmlns:p14="http://schemas.microsoft.com/office/powerpoint/2010/main" val="293310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reate a map visualization with Neo4j geospatial data">
            <a:extLst>
              <a:ext uri="{FF2B5EF4-FFF2-40B4-BE49-F238E27FC236}">
                <a16:creationId xmlns:a16="http://schemas.microsoft.com/office/drawing/2014/main" id="{9C7027C9-A20B-4414-814D-8B500A52D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87" y="0"/>
            <a:ext cx="698817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9;p22">
            <a:extLst>
              <a:ext uri="{FF2B5EF4-FFF2-40B4-BE49-F238E27FC236}">
                <a16:creationId xmlns:a16="http://schemas.microsoft.com/office/drawing/2014/main" id="{4C455745-14C3-416A-8CFB-508A38864799}"/>
              </a:ext>
            </a:extLst>
          </p:cNvPr>
          <p:cNvSpPr txBox="1">
            <a:spLocks/>
          </p:cNvSpPr>
          <p:nvPr/>
        </p:nvSpPr>
        <p:spPr>
          <a:xfrm>
            <a:off x="3399150" y="4406950"/>
            <a:ext cx="2345700"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US" sz="1800" dirty="0" err="1">
                <a:highlight>
                  <a:schemeClr val="accent1"/>
                </a:highlight>
              </a:rPr>
              <a:t>Bản</a:t>
            </a:r>
            <a:r>
              <a:rPr lang="en-US" sz="1800" dirty="0">
                <a:highlight>
                  <a:schemeClr val="accent1"/>
                </a:highlight>
              </a:rPr>
              <a:t> </a:t>
            </a:r>
            <a:r>
              <a:rPr lang="en-US" sz="1800" dirty="0" err="1">
                <a:highlight>
                  <a:schemeClr val="accent1"/>
                </a:highlight>
              </a:rPr>
              <a:t>đồ</a:t>
            </a:r>
            <a:endParaRPr lang="en-US" sz="1800" i="1" dirty="0">
              <a:highlight>
                <a:schemeClr val="accent1"/>
              </a:highlight>
            </a:endParaRPr>
          </a:p>
        </p:txBody>
      </p:sp>
    </p:spTree>
    <p:extLst>
      <p:ext uri="{BB962C8B-B14F-4D97-AF65-F5344CB8AC3E}">
        <p14:creationId xmlns:p14="http://schemas.microsoft.com/office/powerpoint/2010/main" val="1544935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cxnSp>
        <p:nvCxnSpPr>
          <p:cNvPr id="28" name="Straight Connector 20">
            <a:extLst>
              <a:ext uri="{FF2B5EF4-FFF2-40B4-BE49-F238E27FC236}">
                <a16:creationId xmlns:a16="http://schemas.microsoft.com/office/drawing/2014/main" id="{52E9DAC4-ACE4-4805-8ED8-D968ACB11734}"/>
              </a:ext>
            </a:extLst>
          </p:cNvPr>
          <p:cNvCxnSpPr>
            <a:cxnSpLocks/>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DFDDEA-67E9-4851-9E3C-6050891F390E}"/>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
        <p:nvSpPr>
          <p:cNvPr id="27" name="TextBox 26">
            <a:extLst>
              <a:ext uri="{FF2B5EF4-FFF2-40B4-BE49-F238E27FC236}">
                <a16:creationId xmlns:a16="http://schemas.microsoft.com/office/drawing/2014/main" id="{FC545C16-21A3-47DE-8ECE-839B717B62EF}"/>
              </a:ext>
            </a:extLst>
          </p:cNvPr>
          <p:cNvSpPr txBox="1"/>
          <p:nvPr/>
        </p:nvSpPr>
        <p:spPr>
          <a:xfrm>
            <a:off x="232391" y="4121579"/>
            <a:ext cx="5214889" cy="523220"/>
          </a:xfrm>
          <a:prstGeom prst="rect">
            <a:avLst/>
          </a:prstGeom>
          <a:noFill/>
        </p:spPr>
        <p:txBody>
          <a:bodyPr wrap="none" rtlCol="0">
            <a:spAutoFit/>
          </a:bodyPr>
          <a:lstStyle/>
          <a:p>
            <a:r>
              <a:rPr lang="en-US" dirty="0" err="1"/>
              <a:t>Tương</a:t>
            </a:r>
            <a:r>
              <a:rPr lang="en-US" dirty="0"/>
              <a:t> </a:t>
            </a:r>
            <a:r>
              <a:rPr lang="en-US" dirty="0" err="1"/>
              <a:t>tự</a:t>
            </a:r>
            <a:r>
              <a:rPr lang="en-US" dirty="0"/>
              <a:t>, </a:t>
            </a:r>
            <a:r>
              <a:rPr lang="en-US" dirty="0" err="1"/>
              <a:t>bước</a:t>
            </a:r>
            <a:r>
              <a:rPr lang="en-US" dirty="0"/>
              <a:t> </a:t>
            </a:r>
            <a:r>
              <a:rPr lang="en-US" dirty="0" err="1"/>
              <a:t>này</a:t>
            </a:r>
            <a:r>
              <a:rPr lang="en-US" dirty="0"/>
              <a:t> </a:t>
            </a:r>
            <a:r>
              <a:rPr lang="en-US" dirty="0" err="1"/>
              <a:t>chọn</a:t>
            </a:r>
            <a:r>
              <a:rPr lang="en-US" dirty="0"/>
              <a:t> 1-2, </a:t>
            </a:r>
            <a:r>
              <a:rPr lang="en-US" dirty="0" err="1"/>
              <a:t>nhưng</a:t>
            </a:r>
            <a:r>
              <a:rPr lang="en-US" dirty="0"/>
              <a:t> </a:t>
            </a:r>
            <a:r>
              <a:rPr lang="en-US" dirty="0" err="1"/>
              <a:t>đã</a:t>
            </a:r>
            <a:r>
              <a:rPr lang="en-US" dirty="0"/>
              <a:t> </a:t>
            </a:r>
            <a:r>
              <a:rPr lang="en-US" dirty="0" err="1"/>
              <a:t>có</a:t>
            </a:r>
            <a:r>
              <a:rPr lang="en-US" dirty="0"/>
              <a:t> </a:t>
            </a:r>
            <a:r>
              <a:rPr lang="en-US" dirty="0" err="1"/>
              <a:t>các</a:t>
            </a:r>
            <a:r>
              <a:rPr lang="en-US" dirty="0"/>
              <a:t> </a:t>
            </a:r>
            <a:r>
              <a:rPr lang="en-US" dirty="0" err="1"/>
              <a:t>đỉnh</a:t>
            </a:r>
            <a:r>
              <a:rPr lang="en-US" dirty="0"/>
              <a:t> </a:t>
            </a:r>
            <a:r>
              <a:rPr lang="en-US" dirty="0" err="1"/>
              <a:t>trong</a:t>
            </a:r>
            <a:r>
              <a:rPr lang="en-US" dirty="0"/>
              <a:t> </a:t>
            </a:r>
            <a:r>
              <a:rPr lang="en-US" dirty="0" err="1"/>
              <a:t>cây</a:t>
            </a:r>
            <a:r>
              <a:rPr lang="en-US" dirty="0"/>
              <a:t> </a:t>
            </a:r>
          </a:p>
          <a:p>
            <a:r>
              <a:rPr lang="en-US" dirty="0" err="1"/>
              <a:t>khung</a:t>
            </a:r>
            <a:r>
              <a:rPr lang="en-US" dirty="0"/>
              <a:t>, </a:t>
            </a:r>
            <a:r>
              <a:rPr lang="en-US" dirty="0" err="1"/>
              <a:t>nên</a:t>
            </a:r>
            <a:r>
              <a:rPr lang="en-US" dirty="0"/>
              <a:t> ta </a:t>
            </a:r>
            <a:r>
              <a:rPr lang="en-US" dirty="0" err="1"/>
              <a:t>không</a:t>
            </a:r>
            <a:r>
              <a:rPr lang="en-US" dirty="0"/>
              <a:t> </a:t>
            </a:r>
            <a:r>
              <a:rPr lang="en-US" dirty="0" err="1"/>
              <a:t>lấy</a:t>
            </a:r>
            <a:r>
              <a:rPr lang="en-US" dirty="0"/>
              <a:t> </a:t>
            </a:r>
            <a:r>
              <a:rPr lang="en-US" dirty="0" err="1"/>
              <a:t>cạnh</a:t>
            </a:r>
            <a:r>
              <a:rPr lang="en-US" dirty="0"/>
              <a:t> 1-2</a:t>
            </a:r>
          </a:p>
        </p:txBody>
      </p:sp>
    </p:spTree>
    <p:extLst>
      <p:ext uri="{BB962C8B-B14F-4D97-AF65-F5344CB8AC3E}">
        <p14:creationId xmlns:p14="http://schemas.microsoft.com/office/powerpoint/2010/main" val="86640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70FE7-D925-4240-9B8D-D3058013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7" name="Picture 6">
            <a:extLst>
              <a:ext uri="{FF2B5EF4-FFF2-40B4-BE49-F238E27FC236}">
                <a16:creationId xmlns:a16="http://schemas.microsoft.com/office/drawing/2014/main" id="{36814C5E-9CD1-4AB7-9DF0-94F20DD83F32}"/>
              </a:ext>
            </a:extLst>
          </p:cNvPr>
          <p:cNvPicPr>
            <a:picLocks noChangeAspect="1"/>
          </p:cNvPicPr>
          <p:nvPr/>
        </p:nvPicPr>
        <p:blipFill>
          <a:blip r:embed="rId2"/>
          <a:stretch>
            <a:fillRect/>
          </a:stretch>
        </p:blipFill>
        <p:spPr>
          <a:xfrm>
            <a:off x="5730568" y="250068"/>
            <a:ext cx="3027967" cy="4498240"/>
          </a:xfrm>
          <a:prstGeom prst="rect">
            <a:avLst/>
          </a:prstGeom>
        </p:spPr>
      </p:pic>
      <p:sp>
        <p:nvSpPr>
          <p:cNvPr id="8" name="Oval 6">
            <a:extLst>
              <a:ext uri="{FF2B5EF4-FFF2-40B4-BE49-F238E27FC236}">
                <a16:creationId xmlns:a16="http://schemas.microsoft.com/office/drawing/2014/main" id="{3C5CFE47-29F9-4612-AC3E-4119CA636447}"/>
              </a:ext>
            </a:extLst>
          </p:cNvPr>
          <p:cNvSpPr/>
          <p:nvPr/>
        </p:nvSpPr>
        <p:spPr>
          <a:xfrm>
            <a:off x="943903" y="298922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7</a:t>
            </a:r>
          </a:p>
        </p:txBody>
      </p:sp>
      <p:sp>
        <p:nvSpPr>
          <p:cNvPr id="9" name="Oval 12">
            <a:extLst>
              <a:ext uri="{FF2B5EF4-FFF2-40B4-BE49-F238E27FC236}">
                <a16:creationId xmlns:a16="http://schemas.microsoft.com/office/drawing/2014/main" id="{7B8DFC06-8FF2-480B-902A-98A8B44687B7}"/>
              </a:ext>
            </a:extLst>
          </p:cNvPr>
          <p:cNvSpPr/>
          <p:nvPr/>
        </p:nvSpPr>
        <p:spPr>
          <a:xfrm>
            <a:off x="2288219" y="298922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6</a:t>
            </a:r>
          </a:p>
        </p:txBody>
      </p:sp>
      <p:cxnSp>
        <p:nvCxnSpPr>
          <p:cNvPr id="10" name="Straight Connector 29">
            <a:extLst>
              <a:ext uri="{FF2B5EF4-FFF2-40B4-BE49-F238E27FC236}">
                <a16:creationId xmlns:a16="http://schemas.microsoft.com/office/drawing/2014/main" id="{0A3552D4-4D4D-4739-A595-8707D3DAD377}"/>
              </a:ext>
            </a:extLst>
          </p:cNvPr>
          <p:cNvCxnSpPr>
            <a:cxnSpLocks/>
            <a:stCxn id="8" idx="6"/>
            <a:endCxn id="9" idx="2"/>
          </p:cNvCxnSpPr>
          <p:nvPr/>
        </p:nvCxnSpPr>
        <p:spPr>
          <a:xfrm flipV="1">
            <a:off x="1321645" y="3172714"/>
            <a:ext cx="966574"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4FBBC6-A267-4B95-8057-0CCD15A6E3EB}"/>
              </a:ext>
            </a:extLst>
          </p:cNvPr>
          <p:cNvSpPr txBox="1"/>
          <p:nvPr/>
        </p:nvSpPr>
        <p:spPr>
          <a:xfrm>
            <a:off x="1617509" y="3219624"/>
            <a:ext cx="374846" cy="215444"/>
          </a:xfrm>
          <a:prstGeom prst="rect">
            <a:avLst/>
          </a:prstGeom>
          <a:noFill/>
        </p:spPr>
        <p:txBody>
          <a:bodyPr wrap="square">
            <a:spAutoFit/>
          </a:bodyPr>
          <a:lstStyle/>
          <a:p>
            <a:pPr algn="ctr"/>
            <a:r>
              <a:rPr lang="en-US" sz="800" dirty="0">
                <a:solidFill>
                  <a:schemeClr val="tx1"/>
                </a:solidFill>
              </a:rPr>
              <a:t>1</a:t>
            </a:r>
          </a:p>
        </p:txBody>
      </p:sp>
      <p:sp>
        <p:nvSpPr>
          <p:cNvPr id="16" name="Oval 9">
            <a:extLst>
              <a:ext uri="{FF2B5EF4-FFF2-40B4-BE49-F238E27FC236}">
                <a16:creationId xmlns:a16="http://schemas.microsoft.com/office/drawing/2014/main" id="{FB8C4D29-4343-41B8-94EE-FD830056F9BA}"/>
              </a:ext>
            </a:extLst>
          </p:cNvPr>
          <p:cNvSpPr/>
          <p:nvPr/>
        </p:nvSpPr>
        <p:spPr>
          <a:xfrm>
            <a:off x="2306864" y="2030797"/>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8</a:t>
            </a:r>
          </a:p>
        </p:txBody>
      </p:sp>
      <p:sp>
        <p:nvSpPr>
          <p:cNvPr id="17" name="Oval 10">
            <a:extLst>
              <a:ext uri="{FF2B5EF4-FFF2-40B4-BE49-F238E27FC236}">
                <a16:creationId xmlns:a16="http://schemas.microsoft.com/office/drawing/2014/main" id="{1CFC295B-EDC8-48CE-8B42-F7DC04E505C9}"/>
              </a:ext>
            </a:extLst>
          </p:cNvPr>
          <p:cNvSpPr/>
          <p:nvPr/>
        </p:nvSpPr>
        <p:spPr>
          <a:xfrm>
            <a:off x="2312206" y="1283106"/>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2</a:t>
            </a:r>
          </a:p>
        </p:txBody>
      </p:sp>
      <p:cxnSp>
        <p:nvCxnSpPr>
          <p:cNvPr id="18" name="Straight Connector 31">
            <a:extLst>
              <a:ext uri="{FF2B5EF4-FFF2-40B4-BE49-F238E27FC236}">
                <a16:creationId xmlns:a16="http://schemas.microsoft.com/office/drawing/2014/main" id="{7A7FE4A8-64E7-4576-B305-E0E3598EF850}"/>
              </a:ext>
            </a:extLst>
          </p:cNvPr>
          <p:cNvCxnSpPr>
            <a:cxnSpLocks/>
            <a:stCxn id="16" idx="0"/>
            <a:endCxn id="17" idx="4"/>
          </p:cNvCxnSpPr>
          <p:nvPr/>
        </p:nvCxnSpPr>
        <p:spPr>
          <a:xfrm flipV="1">
            <a:off x="2495735" y="1650081"/>
            <a:ext cx="5342" cy="38071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927C52-8569-4D7B-9EA0-1AD943776A09}"/>
              </a:ext>
            </a:extLst>
          </p:cNvPr>
          <p:cNvSpPr txBox="1"/>
          <p:nvPr/>
        </p:nvSpPr>
        <p:spPr>
          <a:xfrm>
            <a:off x="2230823" y="1707933"/>
            <a:ext cx="374846" cy="215444"/>
          </a:xfrm>
          <a:prstGeom prst="rect">
            <a:avLst/>
          </a:prstGeom>
          <a:noFill/>
        </p:spPr>
        <p:txBody>
          <a:bodyPr wrap="square">
            <a:spAutoFit/>
          </a:bodyPr>
          <a:lstStyle/>
          <a:p>
            <a:pPr algn="ctr"/>
            <a:r>
              <a:rPr lang="en-US" sz="800" dirty="0">
                <a:solidFill>
                  <a:schemeClr val="tx1"/>
                </a:solidFill>
              </a:rPr>
              <a:t>2</a:t>
            </a:r>
          </a:p>
        </p:txBody>
      </p:sp>
      <p:sp>
        <p:nvSpPr>
          <p:cNvPr id="12" name="Oval 16">
            <a:extLst>
              <a:ext uri="{FF2B5EF4-FFF2-40B4-BE49-F238E27FC236}">
                <a16:creationId xmlns:a16="http://schemas.microsoft.com/office/drawing/2014/main" id="{5BDDC902-6682-41A1-8657-AF74507EFEFF}"/>
              </a:ext>
            </a:extLst>
          </p:cNvPr>
          <p:cNvSpPr/>
          <p:nvPr/>
        </p:nvSpPr>
        <p:spPr>
          <a:xfrm>
            <a:off x="3632535" y="301268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5</a:t>
            </a:r>
          </a:p>
        </p:txBody>
      </p:sp>
      <p:cxnSp>
        <p:nvCxnSpPr>
          <p:cNvPr id="13" name="Straight Connector 33">
            <a:extLst>
              <a:ext uri="{FF2B5EF4-FFF2-40B4-BE49-F238E27FC236}">
                <a16:creationId xmlns:a16="http://schemas.microsoft.com/office/drawing/2014/main" id="{FCEC459F-2117-41FC-98DD-B05AED7EADC4}"/>
              </a:ext>
            </a:extLst>
          </p:cNvPr>
          <p:cNvCxnSpPr>
            <a:cxnSpLocks/>
            <a:endCxn id="12" idx="2"/>
          </p:cNvCxnSpPr>
          <p:nvPr/>
        </p:nvCxnSpPr>
        <p:spPr>
          <a:xfrm>
            <a:off x="2716822" y="3189338"/>
            <a:ext cx="915713" cy="68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C0F25E09-9802-46AE-9287-8184FCC4ED14}"/>
              </a:ext>
            </a:extLst>
          </p:cNvPr>
          <p:cNvSpPr/>
          <p:nvPr/>
        </p:nvSpPr>
        <p:spPr>
          <a:xfrm>
            <a:off x="220117"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0</a:t>
            </a:r>
          </a:p>
        </p:txBody>
      </p:sp>
      <p:sp>
        <p:nvSpPr>
          <p:cNvPr id="15" name="Oval 7">
            <a:extLst>
              <a:ext uri="{FF2B5EF4-FFF2-40B4-BE49-F238E27FC236}">
                <a16:creationId xmlns:a16="http://schemas.microsoft.com/office/drawing/2014/main" id="{C4EBB51F-183B-4E18-9798-8BA325B6DA42}"/>
              </a:ext>
            </a:extLst>
          </p:cNvPr>
          <p:cNvSpPr/>
          <p:nvPr/>
        </p:nvSpPr>
        <p:spPr>
          <a:xfrm>
            <a:off x="936976" y="1275200"/>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1</a:t>
            </a:r>
          </a:p>
        </p:txBody>
      </p:sp>
      <p:cxnSp>
        <p:nvCxnSpPr>
          <p:cNvPr id="20" name="Straight Connector 18">
            <a:extLst>
              <a:ext uri="{FF2B5EF4-FFF2-40B4-BE49-F238E27FC236}">
                <a16:creationId xmlns:a16="http://schemas.microsoft.com/office/drawing/2014/main" id="{5BB847B4-5D61-40DA-97B0-DDBDC2F4E357}"/>
              </a:ext>
            </a:extLst>
          </p:cNvPr>
          <p:cNvCxnSpPr>
            <a:cxnSpLocks/>
            <a:stCxn id="14" idx="7"/>
            <a:endCxn id="15" idx="3"/>
          </p:cNvCxnSpPr>
          <p:nvPr/>
        </p:nvCxnSpPr>
        <p:spPr>
          <a:xfrm flipV="1">
            <a:off x="542540" y="1588433"/>
            <a:ext cx="449755" cy="6822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A0AF80-0E15-4D92-973C-CA3FBFBCAD74}"/>
              </a:ext>
            </a:extLst>
          </p:cNvPr>
          <p:cNvSpPr txBox="1"/>
          <p:nvPr/>
        </p:nvSpPr>
        <p:spPr>
          <a:xfrm>
            <a:off x="446317" y="1756974"/>
            <a:ext cx="374846" cy="215444"/>
          </a:xfrm>
          <a:prstGeom prst="rect">
            <a:avLst/>
          </a:prstGeom>
          <a:noFill/>
        </p:spPr>
        <p:txBody>
          <a:bodyPr wrap="square">
            <a:spAutoFit/>
          </a:bodyPr>
          <a:lstStyle/>
          <a:p>
            <a:pPr algn="ctr"/>
            <a:r>
              <a:rPr lang="en-US" sz="800" dirty="0">
                <a:solidFill>
                  <a:schemeClr val="tx1"/>
                </a:solidFill>
              </a:rPr>
              <a:t>4</a:t>
            </a:r>
          </a:p>
        </p:txBody>
      </p:sp>
      <p:cxnSp>
        <p:nvCxnSpPr>
          <p:cNvPr id="23" name="Straight Connector 31">
            <a:extLst>
              <a:ext uri="{FF2B5EF4-FFF2-40B4-BE49-F238E27FC236}">
                <a16:creationId xmlns:a16="http://schemas.microsoft.com/office/drawing/2014/main" id="{60A2385C-A88F-4C0A-B70F-6C05C899A867}"/>
              </a:ext>
            </a:extLst>
          </p:cNvPr>
          <p:cNvCxnSpPr>
            <a:cxnSpLocks/>
          </p:cNvCxnSpPr>
          <p:nvPr/>
        </p:nvCxnSpPr>
        <p:spPr>
          <a:xfrm flipH="1" flipV="1">
            <a:off x="2634629" y="1596339"/>
            <a:ext cx="1066813" cy="14397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740EE1-0847-45EE-8E8D-5B1D7DF5A767}"/>
              </a:ext>
            </a:extLst>
          </p:cNvPr>
          <p:cNvSpPr txBox="1"/>
          <p:nvPr/>
        </p:nvSpPr>
        <p:spPr>
          <a:xfrm>
            <a:off x="3144512" y="2162982"/>
            <a:ext cx="118653" cy="215444"/>
          </a:xfrm>
          <a:prstGeom prst="rect">
            <a:avLst/>
          </a:prstGeom>
          <a:noFill/>
        </p:spPr>
        <p:txBody>
          <a:bodyPr wrap="square">
            <a:spAutoFit/>
          </a:bodyPr>
          <a:lstStyle/>
          <a:p>
            <a:pPr algn="ctr"/>
            <a:r>
              <a:rPr lang="en-US" sz="800" dirty="0">
                <a:solidFill>
                  <a:schemeClr val="tx1"/>
                </a:solidFill>
              </a:rPr>
              <a:t>4</a:t>
            </a:r>
          </a:p>
        </p:txBody>
      </p:sp>
      <p:sp>
        <p:nvSpPr>
          <p:cNvPr id="22" name="Oval 8">
            <a:extLst>
              <a:ext uri="{FF2B5EF4-FFF2-40B4-BE49-F238E27FC236}">
                <a16:creationId xmlns:a16="http://schemas.microsoft.com/office/drawing/2014/main" id="{A38EF09B-B7EA-4574-B58D-487D81E484F9}"/>
              </a:ext>
            </a:extLst>
          </p:cNvPr>
          <p:cNvSpPr/>
          <p:nvPr/>
        </p:nvSpPr>
        <p:spPr>
          <a:xfrm>
            <a:off x="3646123" y="1283105"/>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3</a:t>
            </a:r>
          </a:p>
        </p:txBody>
      </p:sp>
      <p:cxnSp>
        <p:nvCxnSpPr>
          <p:cNvPr id="25" name="Straight Connector 24">
            <a:extLst>
              <a:ext uri="{FF2B5EF4-FFF2-40B4-BE49-F238E27FC236}">
                <a16:creationId xmlns:a16="http://schemas.microsoft.com/office/drawing/2014/main" id="{6B102490-DC13-48C5-8C5B-08C2F66499E3}"/>
              </a:ext>
            </a:extLst>
          </p:cNvPr>
          <p:cNvCxnSpPr>
            <a:cxnSpLocks/>
            <a:endCxn id="22" idx="2"/>
          </p:cNvCxnSpPr>
          <p:nvPr/>
        </p:nvCxnSpPr>
        <p:spPr>
          <a:xfrm flipV="1">
            <a:off x="2689948" y="1466593"/>
            <a:ext cx="956175"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26BF9F9-75D2-40A8-BD01-796FEF22D36E}"/>
              </a:ext>
            </a:extLst>
          </p:cNvPr>
          <p:cNvSpPr txBox="1"/>
          <p:nvPr/>
        </p:nvSpPr>
        <p:spPr>
          <a:xfrm>
            <a:off x="2989843" y="1275200"/>
            <a:ext cx="374846" cy="215444"/>
          </a:xfrm>
          <a:prstGeom prst="rect">
            <a:avLst/>
          </a:prstGeom>
          <a:noFill/>
        </p:spPr>
        <p:txBody>
          <a:bodyPr wrap="square">
            <a:spAutoFit/>
          </a:bodyPr>
          <a:lstStyle/>
          <a:p>
            <a:pPr algn="ctr"/>
            <a:r>
              <a:rPr lang="en-US" sz="800" dirty="0">
                <a:solidFill>
                  <a:schemeClr val="tx1"/>
                </a:solidFill>
              </a:rPr>
              <a:t>7</a:t>
            </a:r>
          </a:p>
        </p:txBody>
      </p:sp>
      <p:cxnSp>
        <p:nvCxnSpPr>
          <p:cNvPr id="28" name="Straight Connector 20">
            <a:extLst>
              <a:ext uri="{FF2B5EF4-FFF2-40B4-BE49-F238E27FC236}">
                <a16:creationId xmlns:a16="http://schemas.microsoft.com/office/drawing/2014/main" id="{52E9DAC4-ACE4-4805-8ED8-D968ACB11734}"/>
              </a:ext>
            </a:extLst>
          </p:cNvPr>
          <p:cNvCxnSpPr>
            <a:cxnSpLocks/>
          </p:cNvCxnSpPr>
          <p:nvPr/>
        </p:nvCxnSpPr>
        <p:spPr>
          <a:xfrm>
            <a:off x="542540" y="2530195"/>
            <a:ext cx="456682" cy="5127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DFDDEA-67E9-4851-9E3C-6050891F390E}"/>
              </a:ext>
            </a:extLst>
          </p:cNvPr>
          <p:cNvSpPr txBox="1"/>
          <p:nvPr/>
        </p:nvSpPr>
        <p:spPr>
          <a:xfrm>
            <a:off x="385465" y="2735706"/>
            <a:ext cx="374846" cy="215444"/>
          </a:xfrm>
          <a:prstGeom prst="rect">
            <a:avLst/>
          </a:prstGeom>
          <a:noFill/>
        </p:spPr>
        <p:txBody>
          <a:bodyPr wrap="square">
            <a:spAutoFit/>
          </a:bodyPr>
          <a:lstStyle/>
          <a:p>
            <a:pPr algn="ctr"/>
            <a:r>
              <a:rPr lang="en-US" sz="800" dirty="0">
                <a:solidFill>
                  <a:schemeClr val="tx1"/>
                </a:solidFill>
              </a:rPr>
              <a:t>8</a:t>
            </a:r>
          </a:p>
        </p:txBody>
      </p:sp>
      <p:sp>
        <p:nvSpPr>
          <p:cNvPr id="30" name="Oval 13">
            <a:extLst>
              <a:ext uri="{FF2B5EF4-FFF2-40B4-BE49-F238E27FC236}">
                <a16:creationId xmlns:a16="http://schemas.microsoft.com/office/drawing/2014/main" id="{FF4B550F-D6A7-4DF0-90B2-CE1356DCCD32}"/>
              </a:ext>
            </a:extLst>
          </p:cNvPr>
          <p:cNvSpPr/>
          <p:nvPr/>
        </p:nvSpPr>
        <p:spPr>
          <a:xfrm>
            <a:off x="4288439" y="2216962"/>
            <a:ext cx="377742" cy="366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4</a:t>
            </a:r>
          </a:p>
        </p:txBody>
      </p:sp>
      <p:cxnSp>
        <p:nvCxnSpPr>
          <p:cNvPr id="31" name="Straight Connector 31">
            <a:extLst>
              <a:ext uri="{FF2B5EF4-FFF2-40B4-BE49-F238E27FC236}">
                <a16:creationId xmlns:a16="http://schemas.microsoft.com/office/drawing/2014/main" id="{C0588B1F-6091-4672-8695-A993883981C4}"/>
              </a:ext>
            </a:extLst>
          </p:cNvPr>
          <p:cNvCxnSpPr>
            <a:cxnSpLocks/>
            <a:stCxn id="22" idx="5"/>
          </p:cNvCxnSpPr>
          <p:nvPr/>
        </p:nvCxnSpPr>
        <p:spPr>
          <a:xfrm>
            <a:off x="3968546" y="1596338"/>
            <a:ext cx="494050" cy="620624"/>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8FB4252-80E0-4D25-B49E-BBCE0731171F}"/>
              </a:ext>
            </a:extLst>
          </p:cNvPr>
          <p:cNvSpPr txBox="1"/>
          <p:nvPr/>
        </p:nvSpPr>
        <p:spPr>
          <a:xfrm>
            <a:off x="4109109" y="1753473"/>
            <a:ext cx="374846" cy="215444"/>
          </a:xfrm>
          <a:prstGeom prst="rect">
            <a:avLst/>
          </a:prstGeom>
          <a:noFill/>
        </p:spPr>
        <p:txBody>
          <a:bodyPr wrap="square">
            <a:spAutoFit/>
          </a:bodyPr>
          <a:lstStyle/>
          <a:p>
            <a:pPr algn="ctr"/>
            <a:r>
              <a:rPr lang="en-US" sz="800" dirty="0">
                <a:solidFill>
                  <a:schemeClr val="tx1"/>
                </a:solidFill>
              </a:rPr>
              <a:t>9</a:t>
            </a:r>
          </a:p>
        </p:txBody>
      </p:sp>
      <p:sp>
        <p:nvSpPr>
          <p:cNvPr id="33" name="TextBox 32">
            <a:extLst>
              <a:ext uri="{FF2B5EF4-FFF2-40B4-BE49-F238E27FC236}">
                <a16:creationId xmlns:a16="http://schemas.microsoft.com/office/drawing/2014/main" id="{53F94F61-88C8-41CB-86AF-E0722F0825D6}"/>
              </a:ext>
            </a:extLst>
          </p:cNvPr>
          <p:cNvSpPr txBox="1"/>
          <p:nvPr/>
        </p:nvSpPr>
        <p:spPr>
          <a:xfrm>
            <a:off x="232391" y="4121579"/>
            <a:ext cx="4806124" cy="307777"/>
          </a:xfrm>
          <a:prstGeom prst="rect">
            <a:avLst/>
          </a:prstGeom>
          <a:noFill/>
        </p:spPr>
        <p:txBody>
          <a:bodyPr wrap="none" rtlCol="0">
            <a:spAutoFit/>
          </a:bodyPr>
          <a:lstStyle/>
          <a:p>
            <a:r>
              <a:rPr lang="en-US" dirty="0" err="1"/>
              <a:t>Bước</a:t>
            </a:r>
            <a:r>
              <a:rPr lang="en-US" dirty="0"/>
              <a:t> </a:t>
            </a:r>
            <a:r>
              <a:rPr lang="en-US" dirty="0" err="1"/>
              <a:t>này</a:t>
            </a:r>
            <a:r>
              <a:rPr lang="en-US" dirty="0"/>
              <a:t> </a:t>
            </a:r>
            <a:r>
              <a:rPr lang="en-US" dirty="0" err="1"/>
              <a:t>số</a:t>
            </a:r>
            <a:r>
              <a:rPr lang="en-US" dirty="0"/>
              <a:t> </a:t>
            </a:r>
            <a:r>
              <a:rPr lang="en-US" dirty="0" err="1"/>
              <a:t>cạnh</a:t>
            </a:r>
            <a:r>
              <a:rPr lang="en-US" dirty="0"/>
              <a:t> </a:t>
            </a:r>
            <a:r>
              <a:rPr lang="en-US" dirty="0" err="1"/>
              <a:t>bằng</a:t>
            </a:r>
            <a:r>
              <a:rPr lang="en-US" dirty="0"/>
              <a:t> </a:t>
            </a:r>
            <a:r>
              <a:rPr lang="en-US" dirty="0" err="1"/>
              <a:t>với</a:t>
            </a:r>
            <a:r>
              <a:rPr lang="en-US" dirty="0"/>
              <a:t> (V-1), </a:t>
            </a:r>
            <a:r>
              <a:rPr lang="en-US" dirty="0" err="1"/>
              <a:t>nên</a:t>
            </a:r>
            <a:r>
              <a:rPr lang="en-US" dirty="0"/>
              <a:t> </a:t>
            </a:r>
            <a:r>
              <a:rPr lang="en-US" dirty="0" err="1"/>
              <a:t>thuật</a:t>
            </a:r>
            <a:r>
              <a:rPr lang="en-US" dirty="0"/>
              <a:t> </a:t>
            </a:r>
            <a:r>
              <a:rPr lang="en-US" dirty="0" err="1"/>
              <a:t>toán</a:t>
            </a:r>
            <a:r>
              <a:rPr lang="en-US" dirty="0"/>
              <a:t> </a:t>
            </a:r>
            <a:r>
              <a:rPr lang="en-US" dirty="0" err="1"/>
              <a:t>kết</a:t>
            </a:r>
            <a:r>
              <a:rPr lang="en-US" dirty="0"/>
              <a:t> </a:t>
            </a:r>
            <a:r>
              <a:rPr lang="en-US" dirty="0" err="1"/>
              <a:t>thúc</a:t>
            </a:r>
            <a:r>
              <a:rPr lang="en-US" dirty="0"/>
              <a:t> </a:t>
            </a:r>
          </a:p>
        </p:txBody>
      </p:sp>
    </p:spTree>
    <p:extLst>
      <p:ext uri="{BB962C8B-B14F-4D97-AF65-F5344CB8AC3E}">
        <p14:creationId xmlns:p14="http://schemas.microsoft.com/office/powerpoint/2010/main" val="2751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68800" y="2051254"/>
            <a:ext cx="5256000" cy="1040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Tìm</a:t>
            </a:r>
            <a:r>
              <a:rPr lang="en-US" dirty="0"/>
              <a:t> </a:t>
            </a:r>
            <a:r>
              <a:rPr lang="en-US" dirty="0" err="1"/>
              <a:t>đường</a:t>
            </a:r>
            <a:r>
              <a:rPr lang="en-US" dirty="0"/>
              <a:t> </a:t>
            </a:r>
            <a:r>
              <a:rPr lang="en-US" dirty="0" err="1"/>
              <a:t>đi</a:t>
            </a:r>
            <a:r>
              <a:rPr lang="en-US" dirty="0"/>
              <a:t> </a:t>
            </a:r>
            <a:r>
              <a:rPr lang="en-US" dirty="0" err="1"/>
              <a:t>ngắn</a:t>
            </a:r>
            <a:r>
              <a:rPr lang="en-US" dirty="0"/>
              <a:t> </a:t>
            </a:r>
            <a:r>
              <a:rPr lang="en-US" dirty="0" err="1"/>
              <a:t>nhất</a:t>
            </a:r>
            <a:br>
              <a:rPr lang="en-US" dirty="0"/>
            </a:br>
            <a:r>
              <a:rPr lang="en-US" dirty="0"/>
              <a:t>(Find shortest path)</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2662307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962390" y="1265841"/>
            <a:ext cx="4125175" cy="2273112"/>
          </a:xfrm>
          <a:prstGeom prst="rect">
            <a:avLst/>
          </a:prstGeom>
        </p:spPr>
        <p:txBody>
          <a:bodyPr spcFirstLastPara="1" wrap="square" lIns="91425" tIns="91425" rIns="91425" bIns="91425" anchor="t" anchorCtr="0">
            <a:noAutofit/>
          </a:bodyPr>
          <a:lstStyle/>
          <a:p>
            <a:pPr marL="342900" indent="-342900" algn="just"/>
            <a:r>
              <a:rPr lang="vi-VN" b="1" dirty="0">
                <a:highlight>
                  <a:schemeClr val="accent1"/>
                </a:highlight>
              </a:rPr>
              <a:t>Bài toán tìm đường đi ngắn nhất </a:t>
            </a:r>
            <a:r>
              <a:rPr lang="vi-VN" dirty="0"/>
              <a:t>trên đồ thị là một trong những bài toán đa dạng, có nhiều ứng dụng thực tế (như trong Google Maps, hay các bài toán networking, …). </a:t>
            </a:r>
            <a:endParaRPr lang="en-US" dirty="0"/>
          </a:p>
          <a:p>
            <a:pPr marL="342900" indent="-342900" algn="just"/>
            <a:r>
              <a:rPr lang="vi-VN" dirty="0"/>
              <a:t>Các dạng bài về tìm đường đi ngắn nhất cũng thường xuyên có mặt trong các kì thi lập trình. </a:t>
            </a:r>
          </a:p>
          <a:p>
            <a:pPr marL="342900" indent="-342900" algn="just"/>
            <a:endParaRPr lang="vi-VN" dirty="0"/>
          </a:p>
          <a:p>
            <a:pPr marL="342900" indent="-342900" algn="just"/>
            <a:endParaRPr dirty="0"/>
          </a:p>
        </p:txBody>
      </p:sp>
      <p:sp>
        <p:nvSpPr>
          <p:cNvPr id="158" name="Google Shape;158;p19"/>
          <p:cNvSpPr txBox="1">
            <a:spLocks noGrp="1"/>
          </p:cNvSpPr>
          <p:nvPr>
            <p:ph type="title"/>
          </p:nvPr>
        </p:nvSpPr>
        <p:spPr>
          <a:xfrm>
            <a:off x="2429762" y="924720"/>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Giới thiệu</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pic>
        <p:nvPicPr>
          <p:cNvPr id="12" name="Picture 4" descr="Tìm kiếm đường đi ngắn nhất trên đồ thị (Dijikstra) | How Kteam">
            <a:extLst>
              <a:ext uri="{FF2B5EF4-FFF2-40B4-BE49-F238E27FC236}">
                <a16:creationId xmlns:a16="http://schemas.microsoft.com/office/drawing/2014/main" id="{8D8674B8-F9CE-4834-A738-2F2CF9D1D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666" y="1510070"/>
            <a:ext cx="3136624" cy="18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27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dirty="0">
                <a:latin typeface="Inter" panose="020B0604020202020204" charset="0"/>
                <a:ea typeface="Inter" panose="020B0604020202020204" charset="0"/>
              </a:rPr>
              <a:t>Basic algorithms about finding shortest path</a:t>
            </a:r>
            <a:br>
              <a:rPr lang="en-US" sz="2000" dirty="0">
                <a:latin typeface="Inter" panose="020B0604020202020204" charset="0"/>
                <a:ea typeface="Inter" panose="020B0604020202020204" charset="0"/>
              </a:rPr>
            </a:br>
            <a:endParaRPr lang="en-US" dirty="0"/>
          </a:p>
        </p:txBody>
      </p:sp>
      <p:sp>
        <p:nvSpPr>
          <p:cNvPr id="10" name="TextBox 9">
            <a:extLst>
              <a:ext uri="{FF2B5EF4-FFF2-40B4-BE49-F238E27FC236}">
                <a16:creationId xmlns:a16="http://schemas.microsoft.com/office/drawing/2014/main" id="{F1F827F8-999D-4BFB-9BBB-C77C5A16C88E}"/>
              </a:ext>
            </a:extLst>
          </p:cNvPr>
          <p:cNvSpPr txBox="1"/>
          <p:nvPr/>
        </p:nvSpPr>
        <p:spPr>
          <a:xfrm>
            <a:off x="907105" y="1548118"/>
            <a:ext cx="4576864" cy="738664"/>
          </a:xfrm>
          <a:prstGeom prst="rect">
            <a:avLst/>
          </a:prstGeom>
          <a:noFill/>
        </p:spPr>
        <p:txBody>
          <a:bodyPr wrap="square">
            <a:spAutoFit/>
          </a:bodyPr>
          <a:lstStyle/>
          <a:p>
            <a:r>
              <a:rPr lang="vi-VN" dirty="0"/>
              <a:t>Các thuật toán cơ bản về tìm đường đi ngắn nhất:</a:t>
            </a:r>
          </a:p>
          <a:p>
            <a:pPr marL="285750" indent="-285750">
              <a:buFont typeface="Arial" panose="020B0604020202020204" pitchFamily="34" charset="0"/>
              <a:buChar char="•"/>
            </a:pPr>
            <a:r>
              <a:rPr lang="vi-VN" dirty="0"/>
              <a:t>Thuật toán Bellman-Ford.</a:t>
            </a:r>
          </a:p>
          <a:p>
            <a:pPr marL="285750" indent="-285750">
              <a:buFont typeface="Arial" panose="020B0604020202020204" pitchFamily="34" charset="0"/>
              <a:buChar char="•"/>
            </a:pPr>
            <a:r>
              <a:rPr lang="vi-VN" dirty="0"/>
              <a:t>Thuật toán Dijkstra.</a:t>
            </a:r>
          </a:p>
        </p:txBody>
      </p:sp>
      <p:pic>
        <p:nvPicPr>
          <p:cNvPr id="5" name="Picture 4">
            <a:extLst>
              <a:ext uri="{FF2B5EF4-FFF2-40B4-BE49-F238E27FC236}">
                <a16:creationId xmlns:a16="http://schemas.microsoft.com/office/drawing/2014/main" id="{FAB7DD78-334D-49C4-B38A-B66B9D3FCA47}"/>
              </a:ext>
            </a:extLst>
          </p:cNvPr>
          <p:cNvPicPr>
            <a:picLocks noChangeAspect="1"/>
          </p:cNvPicPr>
          <p:nvPr/>
        </p:nvPicPr>
        <p:blipFill>
          <a:blip r:embed="rId2"/>
          <a:stretch>
            <a:fillRect/>
          </a:stretch>
        </p:blipFill>
        <p:spPr>
          <a:xfrm>
            <a:off x="1391055" y="2533621"/>
            <a:ext cx="6361889" cy="2514729"/>
          </a:xfrm>
          <a:prstGeom prst="rect">
            <a:avLst/>
          </a:prstGeom>
        </p:spPr>
      </p:pic>
    </p:spTree>
    <p:extLst>
      <p:ext uri="{BB962C8B-B14F-4D97-AF65-F5344CB8AC3E}">
        <p14:creationId xmlns:p14="http://schemas.microsoft.com/office/powerpoint/2010/main" val="2051778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r>
              <a:rPr lang="en-US" sz="2000" dirty="0">
                <a:latin typeface="Inter" panose="020B0604020202020204" charset="0"/>
                <a:ea typeface="Inter" panose="020B0604020202020204" charset="0"/>
              </a:rPr>
              <a:t>Bellman-Ford</a:t>
            </a:r>
            <a:r>
              <a:rPr lang="en" dirty="0"/>
              <a:t>’s 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80722"/>
            <a:ext cx="7957800" cy="1169551"/>
          </a:xfrm>
          <a:prstGeom prst="rect">
            <a:avLst/>
          </a:prstGeom>
          <a:noFill/>
        </p:spPr>
        <p:txBody>
          <a:bodyPr wrap="square">
            <a:spAutoFit/>
          </a:bodyPr>
          <a:lstStyle/>
          <a:p>
            <a:pPr marL="342900" indent="-342900">
              <a:buFont typeface="Arial" panose="020B0604020202020204" pitchFamily="34" charset="0"/>
              <a:buChar char="•"/>
            </a:pPr>
            <a:r>
              <a:rPr lang="vi-VN" dirty="0"/>
              <a:t>Ta duyệt n lần với n là số đỉnh của đồ thị.</a:t>
            </a:r>
          </a:p>
          <a:p>
            <a:pPr marL="342900" indent="-342900">
              <a:buFont typeface="Arial" panose="020B0604020202020204" pitchFamily="34" charset="0"/>
              <a:buChar char="•"/>
            </a:pPr>
            <a:r>
              <a:rPr lang="vi-VN" dirty="0"/>
              <a:t>Với mỗi lần duyệt, ta duyệt tất cả các cạnh mà đường đi qua các cạnh đó sẽ rút ngắn đường đi ngắn nhất từ đỉnh tới một đỉnh khác.</a:t>
            </a:r>
          </a:p>
          <a:p>
            <a:pPr marL="342900" indent="-342900">
              <a:buFont typeface="Arial" panose="020B0604020202020204" pitchFamily="34" charset="0"/>
              <a:buChar char="•"/>
            </a:pPr>
            <a:r>
              <a:rPr lang="vi-VN" dirty="0"/>
              <a:t>Ở lần duyệt thứ n, nếu còn bất kỳ cạnh nào có thể rút ngắn đường đi, điều đó chứng tỏ đồ thị có chu kì âm và ta kết thúc thuật toán..</a:t>
            </a:r>
            <a:endParaRPr lang="en-US" dirty="0"/>
          </a:p>
        </p:txBody>
      </p:sp>
      <p:sp>
        <p:nvSpPr>
          <p:cNvPr id="13" name="TextBox 12">
            <a:extLst>
              <a:ext uri="{FF2B5EF4-FFF2-40B4-BE49-F238E27FC236}">
                <a16:creationId xmlns:a16="http://schemas.microsoft.com/office/drawing/2014/main" id="{47276637-E458-45EC-94B3-1F8883A41C22}"/>
              </a:ext>
            </a:extLst>
          </p:cNvPr>
          <p:cNvSpPr txBox="1"/>
          <p:nvPr/>
        </p:nvSpPr>
        <p:spPr>
          <a:xfrm>
            <a:off x="790200" y="3296620"/>
            <a:ext cx="7957799" cy="954107"/>
          </a:xfrm>
          <a:prstGeom prst="rect">
            <a:avLst/>
          </a:prstGeom>
          <a:noFill/>
        </p:spPr>
        <p:txBody>
          <a:bodyPr wrap="square">
            <a:spAutoFit/>
          </a:bodyPr>
          <a:lstStyle/>
          <a:p>
            <a:pPr marL="285750" indent="-285750">
              <a:buFont typeface="Arial" panose="020B0604020202020204" pitchFamily="34" charset="0"/>
              <a:buChar char="•"/>
            </a:pPr>
            <a:r>
              <a:rPr lang="vi-VN" dirty="0"/>
              <a:t>Chúng ta chọn thuật toán Bellman-Ford khi đồ thị có trọng số âm.</a:t>
            </a:r>
          </a:p>
          <a:p>
            <a:pPr marL="285750" indent="-285750">
              <a:buFont typeface="Arial" panose="020B0604020202020204" pitchFamily="34" charset="0"/>
              <a:buChar char="•"/>
            </a:pPr>
            <a:r>
              <a:rPr lang="vi-VN" dirty="0"/>
              <a:t>Đồ thị có trọng số âm khi một hoặc một số cạnh của đồ thị có giá trị trọng số là số âm (đại diện cho chi phí tiêu cực,…).</a:t>
            </a:r>
          </a:p>
          <a:p>
            <a:pPr marL="285750" indent="-285750">
              <a:buFont typeface="Arial" panose="020B0604020202020204" pitchFamily="34" charset="0"/>
              <a:buChar char="•"/>
            </a:pPr>
            <a:r>
              <a:rPr lang="vi-VN" dirty="0"/>
              <a:t>Độ phức tạp về thời gian là: O(V*E) cao hơn so với Dijkstra.</a:t>
            </a:r>
          </a:p>
        </p:txBody>
      </p:sp>
      <p:sp>
        <p:nvSpPr>
          <p:cNvPr id="17" name="TextBox 16">
            <a:extLst>
              <a:ext uri="{FF2B5EF4-FFF2-40B4-BE49-F238E27FC236}">
                <a16:creationId xmlns:a16="http://schemas.microsoft.com/office/drawing/2014/main" id="{2F9FA5A6-689D-4E25-AF4D-BC8D92E254A7}"/>
              </a:ext>
            </a:extLst>
          </p:cNvPr>
          <p:cNvSpPr txBox="1"/>
          <p:nvPr/>
        </p:nvSpPr>
        <p:spPr>
          <a:xfrm>
            <a:off x="1133267" y="1381533"/>
            <a:ext cx="4584192" cy="307777"/>
          </a:xfrm>
          <a:prstGeom prst="rect">
            <a:avLst/>
          </a:prstGeom>
          <a:noFill/>
        </p:spPr>
        <p:txBody>
          <a:bodyPr wrap="square">
            <a:spAutoFit/>
          </a:bodyPr>
          <a:lstStyle/>
          <a:p>
            <a:r>
              <a:rPr lang="en-US" b="1" dirty="0">
                <a:highlight>
                  <a:schemeClr val="accent1"/>
                </a:highlight>
              </a:rPr>
              <a:t>Ý </a:t>
            </a:r>
            <a:r>
              <a:rPr lang="en-US" b="1" dirty="0" err="1">
                <a:highlight>
                  <a:schemeClr val="accent1"/>
                </a:highlight>
              </a:rPr>
              <a:t>tưởng</a:t>
            </a:r>
            <a:r>
              <a:rPr lang="en-US" b="1" dirty="0">
                <a:highlight>
                  <a:schemeClr val="accent1"/>
                </a:highlight>
              </a:rPr>
              <a:t>:</a:t>
            </a:r>
            <a:endParaRPr lang="en-US" dirty="0"/>
          </a:p>
        </p:txBody>
      </p:sp>
      <p:sp>
        <p:nvSpPr>
          <p:cNvPr id="18" name="TextBox 17">
            <a:extLst>
              <a:ext uri="{FF2B5EF4-FFF2-40B4-BE49-F238E27FC236}">
                <a16:creationId xmlns:a16="http://schemas.microsoft.com/office/drawing/2014/main" id="{0F01453B-219A-496E-B2A5-700855C23F7C}"/>
              </a:ext>
            </a:extLst>
          </p:cNvPr>
          <p:cNvSpPr txBox="1"/>
          <p:nvPr/>
        </p:nvSpPr>
        <p:spPr>
          <a:xfrm>
            <a:off x="1131083" y="2909256"/>
            <a:ext cx="4584192" cy="307777"/>
          </a:xfrm>
          <a:prstGeom prst="rect">
            <a:avLst/>
          </a:prstGeom>
          <a:noFill/>
        </p:spPr>
        <p:txBody>
          <a:bodyPr wrap="square">
            <a:spAutoFit/>
          </a:bodyPr>
          <a:lstStyle/>
          <a:p>
            <a:r>
              <a:rPr lang="en-US" b="1" dirty="0" err="1">
                <a:highlight>
                  <a:schemeClr val="accent1"/>
                </a:highlight>
              </a:rPr>
              <a:t>Lưu</a:t>
            </a:r>
            <a:r>
              <a:rPr lang="en-US" b="1" dirty="0">
                <a:highlight>
                  <a:schemeClr val="accent1"/>
                </a:highlight>
              </a:rPr>
              <a:t> ý </a:t>
            </a:r>
            <a:r>
              <a:rPr lang="en-US" b="1" dirty="0" err="1">
                <a:highlight>
                  <a:schemeClr val="accent1"/>
                </a:highlight>
              </a:rPr>
              <a:t>về</a:t>
            </a:r>
            <a:r>
              <a:rPr lang="en-US" b="1" dirty="0">
                <a:highlight>
                  <a:schemeClr val="accent1"/>
                </a:highlight>
              </a:rPr>
              <a:t> </a:t>
            </a:r>
            <a:r>
              <a:rPr lang="en-US" b="1" dirty="0" err="1">
                <a:highlight>
                  <a:schemeClr val="accent1"/>
                </a:highlight>
              </a:rPr>
              <a:t>thuật</a:t>
            </a:r>
            <a:r>
              <a:rPr lang="en-US" b="1" dirty="0">
                <a:highlight>
                  <a:schemeClr val="accent1"/>
                </a:highlight>
              </a:rPr>
              <a:t> </a:t>
            </a:r>
            <a:r>
              <a:rPr lang="en-US" b="1" dirty="0" err="1">
                <a:highlight>
                  <a:schemeClr val="accent1"/>
                </a:highlight>
              </a:rPr>
              <a:t>toán</a:t>
            </a:r>
            <a:r>
              <a:rPr lang="en-US" b="1" dirty="0">
                <a:highlight>
                  <a:schemeClr val="accent1"/>
                </a:highlight>
              </a:rPr>
              <a:t> Bellman-Ford:</a:t>
            </a:r>
            <a:endParaRPr lang="en-US" dirty="0"/>
          </a:p>
        </p:txBody>
      </p:sp>
    </p:spTree>
    <p:extLst>
      <p:ext uri="{BB962C8B-B14F-4D97-AF65-F5344CB8AC3E}">
        <p14:creationId xmlns:p14="http://schemas.microsoft.com/office/powerpoint/2010/main" val="2688164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a:latin typeface="Inter" panose="020B0604020202020204" charset="0"/>
                <a:ea typeface="Inter" panose="020B0604020202020204" charset="0"/>
              </a:rPr>
              <a:t>Bài toán</a:t>
            </a:r>
            <a:br>
              <a:rPr lang="en-US" sz="2000" dirty="0">
                <a:latin typeface="Inter" panose="020B0604020202020204" charset="0"/>
                <a:ea typeface="Inter" panose="020B0604020202020204" charset="0"/>
              </a:rPr>
            </a:br>
            <a:endParaRPr lang="en-US" dirty="0"/>
          </a:p>
        </p:txBody>
      </p:sp>
      <p:sp>
        <p:nvSpPr>
          <p:cNvPr id="3" name="TextBox 2">
            <a:extLst>
              <a:ext uri="{FF2B5EF4-FFF2-40B4-BE49-F238E27FC236}">
                <a16:creationId xmlns:a16="http://schemas.microsoft.com/office/drawing/2014/main" id="{B911EAAE-0D27-DEF5-F2CA-798B3C3AF615}"/>
              </a:ext>
            </a:extLst>
          </p:cNvPr>
          <p:cNvSpPr txBox="1"/>
          <p:nvPr/>
        </p:nvSpPr>
        <p:spPr>
          <a:xfrm>
            <a:off x="868680" y="1380478"/>
            <a:ext cx="7025640" cy="1815882"/>
          </a:xfrm>
          <a:prstGeom prst="rect">
            <a:avLst/>
          </a:prstGeom>
          <a:noFill/>
        </p:spPr>
        <p:txBody>
          <a:bodyPr wrap="square" rtlCol="0">
            <a:spAutoFit/>
          </a:bodyPr>
          <a:lstStyle/>
          <a:p>
            <a:r>
              <a:rPr lang="en-US"/>
              <a:t>Một anh shipper được phân chia nhiệm vụ giao 4 món hàng tới 4 địa điểm khác nhau: </a:t>
            </a:r>
          </a:p>
          <a:p>
            <a:r>
              <a:rPr lang="en-US"/>
              <a:t>Địa điểm 1: anh mất 2p</a:t>
            </a:r>
          </a:p>
          <a:p>
            <a:r>
              <a:rPr lang="en-US"/>
              <a:t>Địa điểm 2: anh mất 3p</a:t>
            </a:r>
          </a:p>
          <a:p>
            <a:r>
              <a:rPr lang="en-US"/>
              <a:t>Địa điểm 3: anh mất 7p nhưng nếu giao địa điểm 2 trước thì chỉ mất 1p</a:t>
            </a:r>
          </a:p>
          <a:p>
            <a:r>
              <a:rPr lang="en-US"/>
              <a:t>Địa điểm 4: để tới địa điểm 4 anh phải qua địa điểm 1 hoặc 3 trước đó và mất thêm lần lượt 5p hoặc 2p.</a:t>
            </a:r>
          </a:p>
          <a:p>
            <a:r>
              <a:rPr lang="en-US"/>
              <a:t>Bonus: thời gian di chuyển từ địa điểm 1 tới địa điểm 3 chỉ tốn 3p.</a:t>
            </a:r>
          </a:p>
          <a:p>
            <a:r>
              <a:rPr lang="en-ID"/>
              <a:t>Yêu cầu hãy anh shipper của chúng ta giao hàng nhanh nhất nào!</a:t>
            </a:r>
          </a:p>
        </p:txBody>
      </p:sp>
      <p:pic>
        <p:nvPicPr>
          <p:cNvPr id="6150" name="Picture 6" descr="Honda | Xe máy | Chi tiết">
            <a:extLst>
              <a:ext uri="{FF2B5EF4-FFF2-40B4-BE49-F238E27FC236}">
                <a16:creationId xmlns:a16="http://schemas.microsoft.com/office/drawing/2014/main" id="{B6810695-F4A5-4C75-F7BC-DA9EB48BD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364" y="3436536"/>
            <a:ext cx="2595271" cy="195643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Không có mô tả.">
            <a:extLst>
              <a:ext uri="{FF2B5EF4-FFF2-40B4-BE49-F238E27FC236}">
                <a16:creationId xmlns:a16="http://schemas.microsoft.com/office/drawing/2014/main" id="{80BB8D69-2FA1-0DE1-47EC-26DD5BC04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238" y="3304749"/>
            <a:ext cx="1180578" cy="111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24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a:stCxn id="15" idx="6"/>
            <a:endCxn id="26" idx="2"/>
          </p:cNvCxnSpPr>
          <p:nvPr/>
        </p:nvCxnSpPr>
        <p:spPr>
          <a:xfrm>
            <a:off x="1550053" y="1853629"/>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cxnSpLocks/>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cxnSpLocks/>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cxnSpLocks/>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cxnSpLocks/>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cxnSpLocks/>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3</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3</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2</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5</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-2</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42" name="Google Shape;220;p24">
            <a:extLst>
              <a:ext uri="{FF2B5EF4-FFF2-40B4-BE49-F238E27FC236}">
                <a16:creationId xmlns:a16="http://schemas.microsoft.com/office/drawing/2014/main" id="{7333AB34-C562-472D-B537-AD24FE337B72}"/>
              </a:ext>
            </a:extLst>
          </p:cNvPr>
          <p:cNvSpPr txBox="1">
            <a:spLocks/>
          </p:cNvSpPr>
          <p:nvPr/>
        </p:nvSpPr>
        <p:spPr>
          <a:xfrm>
            <a:off x="1453560" y="924720"/>
            <a:ext cx="38895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9pPr>
          </a:lstStyle>
          <a:p>
            <a:r>
              <a:rPr lang="en-US" dirty="0">
                <a:latin typeface="Inter" panose="020B0604020202020204" charset="0"/>
                <a:ea typeface="Inter" panose="020B0604020202020204" charset="0"/>
              </a:rPr>
              <a:t>Bellman-Ford</a:t>
            </a:r>
            <a:r>
              <a:rPr lang="en-US" dirty="0"/>
              <a:t>’s algorithm</a:t>
            </a:r>
          </a:p>
        </p:txBody>
      </p:sp>
      <p:grpSp>
        <p:nvGrpSpPr>
          <p:cNvPr id="44" name="Google Shape;221;p24">
            <a:extLst>
              <a:ext uri="{FF2B5EF4-FFF2-40B4-BE49-F238E27FC236}">
                <a16:creationId xmlns:a16="http://schemas.microsoft.com/office/drawing/2014/main" id="{6FA968E6-CE8C-45A6-AD15-3C6590080745}"/>
              </a:ext>
            </a:extLst>
          </p:cNvPr>
          <p:cNvGrpSpPr/>
          <p:nvPr/>
        </p:nvGrpSpPr>
        <p:grpSpPr>
          <a:xfrm>
            <a:off x="916458" y="1019750"/>
            <a:ext cx="214625" cy="214625"/>
            <a:chOff x="2594050" y="1631825"/>
            <a:chExt cx="439625" cy="439625"/>
          </a:xfrm>
        </p:grpSpPr>
        <p:sp>
          <p:nvSpPr>
            <p:cNvPr id="46" name="Google Shape;222;p24">
              <a:extLst>
                <a:ext uri="{FF2B5EF4-FFF2-40B4-BE49-F238E27FC236}">
                  <a16:creationId xmlns:a16="http://schemas.microsoft.com/office/drawing/2014/main" id="{32D5EACA-F200-4B9B-A0DB-9369E9DC5F4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p24">
              <a:extLst>
                <a:ext uri="{FF2B5EF4-FFF2-40B4-BE49-F238E27FC236}">
                  <a16:creationId xmlns:a16="http://schemas.microsoft.com/office/drawing/2014/main" id="{B4F4D48E-61C8-423B-8E7B-C9D1E4FAD01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p24">
              <a:extLst>
                <a:ext uri="{FF2B5EF4-FFF2-40B4-BE49-F238E27FC236}">
                  <a16:creationId xmlns:a16="http://schemas.microsoft.com/office/drawing/2014/main" id="{57E23541-65FD-413B-B91B-242FB8A5001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p24">
              <a:extLst>
                <a:ext uri="{FF2B5EF4-FFF2-40B4-BE49-F238E27FC236}">
                  <a16:creationId xmlns:a16="http://schemas.microsoft.com/office/drawing/2014/main" id="{CC8910E9-0BD6-409E-8D74-729A736A522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8396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a:stCxn id="15" idx="6"/>
            <a:endCxn id="26" idx="2"/>
          </p:cNvCxnSpPr>
          <p:nvPr/>
        </p:nvCxnSpPr>
        <p:spPr>
          <a:xfrm>
            <a:off x="1550053" y="1853629"/>
            <a:ext cx="107113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cxnSpLocks/>
            <a:stCxn id="15" idx="4"/>
            <a:endCxn id="25" idx="0"/>
          </p:cNvCxnSpPr>
          <p:nvPr/>
        </p:nvCxnSpPr>
        <p:spPr>
          <a:xfrm>
            <a:off x="1220604" y="2144738"/>
            <a:ext cx="0" cy="6885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cxnSpLocks/>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cxnSpLocks/>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cxnSpLocks/>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cxnSpLocks/>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8854" y="1662385"/>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3</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3</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2</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5</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-2</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42" name="Google Shape;220;p24">
            <a:extLst>
              <a:ext uri="{FF2B5EF4-FFF2-40B4-BE49-F238E27FC236}">
                <a16:creationId xmlns:a16="http://schemas.microsoft.com/office/drawing/2014/main" id="{7333AB34-C562-472D-B537-AD24FE337B72}"/>
              </a:ext>
            </a:extLst>
          </p:cNvPr>
          <p:cNvSpPr txBox="1">
            <a:spLocks/>
          </p:cNvSpPr>
          <p:nvPr/>
        </p:nvSpPr>
        <p:spPr>
          <a:xfrm>
            <a:off x="1453560" y="924720"/>
            <a:ext cx="38895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9pPr>
          </a:lstStyle>
          <a:p>
            <a:r>
              <a:rPr lang="en-US" dirty="0">
                <a:latin typeface="Inter" panose="020B0604020202020204" charset="0"/>
                <a:ea typeface="Inter" panose="020B0604020202020204" charset="0"/>
              </a:rPr>
              <a:t>Bellman-Ford</a:t>
            </a:r>
            <a:r>
              <a:rPr lang="en-US" dirty="0"/>
              <a:t>’s algorithm</a:t>
            </a:r>
          </a:p>
        </p:txBody>
      </p:sp>
      <p:grpSp>
        <p:nvGrpSpPr>
          <p:cNvPr id="44" name="Google Shape;221;p24">
            <a:extLst>
              <a:ext uri="{FF2B5EF4-FFF2-40B4-BE49-F238E27FC236}">
                <a16:creationId xmlns:a16="http://schemas.microsoft.com/office/drawing/2014/main" id="{6FA968E6-CE8C-45A6-AD15-3C6590080745}"/>
              </a:ext>
            </a:extLst>
          </p:cNvPr>
          <p:cNvGrpSpPr/>
          <p:nvPr/>
        </p:nvGrpSpPr>
        <p:grpSpPr>
          <a:xfrm>
            <a:off x="916458" y="1019750"/>
            <a:ext cx="214625" cy="214625"/>
            <a:chOff x="2594050" y="1631825"/>
            <a:chExt cx="439625" cy="439625"/>
          </a:xfrm>
        </p:grpSpPr>
        <p:sp>
          <p:nvSpPr>
            <p:cNvPr id="46" name="Google Shape;222;p24">
              <a:extLst>
                <a:ext uri="{FF2B5EF4-FFF2-40B4-BE49-F238E27FC236}">
                  <a16:creationId xmlns:a16="http://schemas.microsoft.com/office/drawing/2014/main" id="{32D5EACA-F200-4B9B-A0DB-9369E9DC5F4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p24">
              <a:extLst>
                <a:ext uri="{FF2B5EF4-FFF2-40B4-BE49-F238E27FC236}">
                  <a16:creationId xmlns:a16="http://schemas.microsoft.com/office/drawing/2014/main" id="{B4F4D48E-61C8-423B-8E7B-C9D1E4FAD01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p24">
              <a:extLst>
                <a:ext uri="{FF2B5EF4-FFF2-40B4-BE49-F238E27FC236}">
                  <a16:creationId xmlns:a16="http://schemas.microsoft.com/office/drawing/2014/main" id="{57E23541-65FD-413B-B91B-242FB8A5001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p24">
              <a:extLst>
                <a:ext uri="{FF2B5EF4-FFF2-40B4-BE49-F238E27FC236}">
                  <a16:creationId xmlns:a16="http://schemas.microsoft.com/office/drawing/2014/main" id="{CC8910E9-0BD6-409E-8D74-729A736A522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1C0C6B4-98DE-7C8F-5181-1A0F413C5751}"/>
              </a:ext>
            </a:extLst>
          </p:cNvPr>
          <p:cNvSpPr txBox="1"/>
          <p:nvPr/>
        </p:nvSpPr>
        <p:spPr>
          <a:xfrm>
            <a:off x="5777646" y="1360320"/>
            <a:ext cx="2796925" cy="738664"/>
          </a:xfrm>
          <a:prstGeom prst="rect">
            <a:avLst/>
          </a:prstGeom>
          <a:noFill/>
        </p:spPr>
        <p:txBody>
          <a:bodyPr wrap="square" rtlCol="0">
            <a:spAutoFit/>
          </a:bodyPr>
          <a:lstStyle/>
          <a:p>
            <a:r>
              <a:rPr lang="en-US"/>
              <a:t>Ở lần duyệt thứ 1, chúng ta cập nhật đường đi ngắn nhất thông qua các cạnh: (1,2), (1,3), (1,4).</a:t>
            </a:r>
          </a:p>
        </p:txBody>
      </p:sp>
      <p:graphicFrame>
        <p:nvGraphicFramePr>
          <p:cNvPr id="9" name="Table 5">
            <a:extLst>
              <a:ext uri="{FF2B5EF4-FFF2-40B4-BE49-F238E27FC236}">
                <a16:creationId xmlns:a16="http://schemas.microsoft.com/office/drawing/2014/main" id="{43C4E7C6-357A-2BDA-CD95-4F52B73992CD}"/>
              </a:ext>
            </a:extLst>
          </p:cNvPr>
          <p:cNvGraphicFramePr>
            <a:graphicFrameLocks noGrp="1"/>
          </p:cNvGraphicFramePr>
          <p:nvPr>
            <p:extLst>
              <p:ext uri="{D42A27DB-BD31-4B8C-83A1-F6EECF244321}">
                <p14:modId xmlns:p14="http://schemas.microsoft.com/office/powerpoint/2010/main" val="1100703194"/>
              </p:ext>
            </p:extLst>
          </p:nvPr>
        </p:nvGraphicFramePr>
        <p:xfrm>
          <a:off x="5851293" y="2233039"/>
          <a:ext cx="2275392" cy="2719542"/>
        </p:xfrm>
        <a:graphic>
          <a:graphicData uri="http://schemas.openxmlformats.org/drawingml/2006/table">
            <a:tbl>
              <a:tblPr firstRow="1" bandRow="1">
                <a:tableStyleId>{5C22544A-7EE6-4342-B048-85BDC9FD1C3A}</a:tableStyleId>
              </a:tblPr>
              <a:tblGrid>
                <a:gridCol w="758464">
                  <a:extLst>
                    <a:ext uri="{9D8B030D-6E8A-4147-A177-3AD203B41FA5}">
                      <a16:colId xmlns:a16="http://schemas.microsoft.com/office/drawing/2014/main" val="535755163"/>
                    </a:ext>
                  </a:extLst>
                </a:gridCol>
                <a:gridCol w="758464">
                  <a:extLst>
                    <a:ext uri="{9D8B030D-6E8A-4147-A177-3AD203B41FA5}">
                      <a16:colId xmlns:a16="http://schemas.microsoft.com/office/drawing/2014/main" val="3304653609"/>
                    </a:ext>
                  </a:extLst>
                </a:gridCol>
                <a:gridCol w="758464">
                  <a:extLst>
                    <a:ext uri="{9D8B030D-6E8A-4147-A177-3AD203B41FA5}">
                      <a16:colId xmlns:a16="http://schemas.microsoft.com/office/drawing/2014/main" val="1225516545"/>
                    </a:ext>
                  </a:extLst>
                </a:gridCol>
              </a:tblGrid>
              <a:tr h="399651">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399651">
                <a:tc>
                  <a:txBody>
                    <a:bodyPr/>
                    <a:lstStyle/>
                    <a:p>
                      <a:pPr algn="ctr"/>
                      <a:r>
                        <a:rPr lang="en-US" sz="1400"/>
                        <a:t>1</a:t>
                      </a:r>
                      <a:endParaRPr lang="en-ID" sz="1400"/>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399651">
                <a:tc>
                  <a:txBody>
                    <a:bodyPr/>
                    <a:lstStyle/>
                    <a:p>
                      <a:pPr algn="ctr"/>
                      <a:r>
                        <a:rPr lang="en-US" sz="1400"/>
                        <a:t>2</a:t>
                      </a:r>
                      <a:endParaRPr lang="en-ID" sz="1400"/>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399651">
                <a:tc>
                  <a:txBody>
                    <a:bodyPr/>
                    <a:lstStyle/>
                    <a:p>
                      <a:pPr algn="ctr"/>
                      <a:r>
                        <a:rPr lang="en-US" sz="1400"/>
                        <a:t>3</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3</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399651">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7</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4047441517"/>
                  </a:ext>
                </a:extLst>
              </a:tr>
              <a:tr h="399651">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Tree>
    <p:extLst>
      <p:ext uri="{BB962C8B-B14F-4D97-AF65-F5344CB8AC3E}">
        <p14:creationId xmlns:p14="http://schemas.microsoft.com/office/powerpoint/2010/main" val="4060002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a:stCxn id="15" idx="6"/>
            <a:endCxn id="26" idx="2"/>
          </p:cNvCxnSpPr>
          <p:nvPr/>
        </p:nvCxnSpPr>
        <p:spPr>
          <a:xfrm>
            <a:off x="1550053" y="1853629"/>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cxnSpLocks/>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cxnSpLocks/>
            <a:stCxn id="25" idx="6"/>
            <a:endCxn id="27" idx="2"/>
          </p:cNvCxnSpPr>
          <p:nvPr/>
        </p:nvCxnSpPr>
        <p:spPr>
          <a:xfrm flipV="1">
            <a:off x="1550053" y="3124377"/>
            <a:ext cx="1083757"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cxnSpLocks/>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cxnSpLocks/>
            <a:stCxn id="26" idx="6"/>
            <a:endCxn id="28" idx="1"/>
          </p:cNvCxnSpPr>
          <p:nvPr/>
        </p:nvCxnSpPr>
        <p:spPr>
          <a:xfrm>
            <a:off x="3280086" y="1853629"/>
            <a:ext cx="744134" cy="4646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cxnSpLocks/>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3</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3</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2</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5</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-2</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42" name="Google Shape;220;p24">
            <a:extLst>
              <a:ext uri="{FF2B5EF4-FFF2-40B4-BE49-F238E27FC236}">
                <a16:creationId xmlns:a16="http://schemas.microsoft.com/office/drawing/2014/main" id="{7333AB34-C562-472D-B537-AD24FE337B72}"/>
              </a:ext>
            </a:extLst>
          </p:cNvPr>
          <p:cNvSpPr txBox="1">
            <a:spLocks/>
          </p:cNvSpPr>
          <p:nvPr/>
        </p:nvSpPr>
        <p:spPr>
          <a:xfrm>
            <a:off x="1453560" y="924720"/>
            <a:ext cx="38895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9pPr>
          </a:lstStyle>
          <a:p>
            <a:r>
              <a:rPr lang="en-US" dirty="0">
                <a:latin typeface="Inter" panose="020B0604020202020204" charset="0"/>
                <a:ea typeface="Inter" panose="020B0604020202020204" charset="0"/>
              </a:rPr>
              <a:t>Bellman-Ford</a:t>
            </a:r>
            <a:r>
              <a:rPr lang="en-US" dirty="0"/>
              <a:t>’s algorithm</a:t>
            </a:r>
          </a:p>
        </p:txBody>
      </p:sp>
      <p:grpSp>
        <p:nvGrpSpPr>
          <p:cNvPr id="44" name="Google Shape;221;p24">
            <a:extLst>
              <a:ext uri="{FF2B5EF4-FFF2-40B4-BE49-F238E27FC236}">
                <a16:creationId xmlns:a16="http://schemas.microsoft.com/office/drawing/2014/main" id="{6FA968E6-CE8C-45A6-AD15-3C6590080745}"/>
              </a:ext>
            </a:extLst>
          </p:cNvPr>
          <p:cNvGrpSpPr/>
          <p:nvPr/>
        </p:nvGrpSpPr>
        <p:grpSpPr>
          <a:xfrm>
            <a:off x="916458" y="1019750"/>
            <a:ext cx="214625" cy="214625"/>
            <a:chOff x="2594050" y="1631825"/>
            <a:chExt cx="439625" cy="439625"/>
          </a:xfrm>
        </p:grpSpPr>
        <p:sp>
          <p:nvSpPr>
            <p:cNvPr id="46" name="Google Shape;222;p24">
              <a:extLst>
                <a:ext uri="{FF2B5EF4-FFF2-40B4-BE49-F238E27FC236}">
                  <a16:creationId xmlns:a16="http://schemas.microsoft.com/office/drawing/2014/main" id="{32D5EACA-F200-4B9B-A0DB-9369E9DC5F4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p24">
              <a:extLst>
                <a:ext uri="{FF2B5EF4-FFF2-40B4-BE49-F238E27FC236}">
                  <a16:creationId xmlns:a16="http://schemas.microsoft.com/office/drawing/2014/main" id="{B4F4D48E-61C8-423B-8E7B-C9D1E4FAD01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p24">
              <a:extLst>
                <a:ext uri="{FF2B5EF4-FFF2-40B4-BE49-F238E27FC236}">
                  <a16:creationId xmlns:a16="http://schemas.microsoft.com/office/drawing/2014/main" id="{57E23541-65FD-413B-B91B-242FB8A5001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p24">
              <a:extLst>
                <a:ext uri="{FF2B5EF4-FFF2-40B4-BE49-F238E27FC236}">
                  <a16:creationId xmlns:a16="http://schemas.microsoft.com/office/drawing/2014/main" id="{CC8910E9-0BD6-409E-8D74-729A736A522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3BB6BF4-3C4A-D86D-18C4-38FFEB894FD9}"/>
              </a:ext>
            </a:extLst>
          </p:cNvPr>
          <p:cNvSpPr txBox="1"/>
          <p:nvPr/>
        </p:nvSpPr>
        <p:spPr>
          <a:xfrm>
            <a:off x="5745480" y="1592018"/>
            <a:ext cx="2781300" cy="523220"/>
          </a:xfrm>
          <a:prstGeom prst="rect">
            <a:avLst/>
          </a:prstGeom>
          <a:noFill/>
        </p:spPr>
        <p:txBody>
          <a:bodyPr wrap="square" rtlCol="0">
            <a:spAutoFit/>
          </a:bodyPr>
          <a:lstStyle/>
          <a:p>
            <a:r>
              <a:rPr lang="en-US"/>
              <a:t>Các cạnh tối ưu: (2,5), (3,4)</a:t>
            </a:r>
          </a:p>
          <a:p>
            <a:r>
              <a:rPr lang="en-US"/>
              <a:t>Cập nhật lại đường đi tới 4, 5</a:t>
            </a:r>
            <a:endParaRPr lang="en-ID"/>
          </a:p>
        </p:txBody>
      </p:sp>
      <p:graphicFrame>
        <p:nvGraphicFramePr>
          <p:cNvPr id="3" name="Table 5">
            <a:extLst>
              <a:ext uri="{FF2B5EF4-FFF2-40B4-BE49-F238E27FC236}">
                <a16:creationId xmlns:a16="http://schemas.microsoft.com/office/drawing/2014/main" id="{FED90B82-7A96-D471-DA7D-D86779197929}"/>
              </a:ext>
            </a:extLst>
          </p:cNvPr>
          <p:cNvGraphicFramePr>
            <a:graphicFrameLocks noGrp="1"/>
          </p:cNvGraphicFramePr>
          <p:nvPr>
            <p:extLst>
              <p:ext uri="{D42A27DB-BD31-4B8C-83A1-F6EECF244321}">
                <p14:modId xmlns:p14="http://schemas.microsoft.com/office/powerpoint/2010/main" val="191840910"/>
              </p:ext>
            </p:extLst>
          </p:nvPr>
        </p:nvGraphicFramePr>
        <p:xfrm>
          <a:off x="5851293" y="2233039"/>
          <a:ext cx="2275392" cy="2719542"/>
        </p:xfrm>
        <a:graphic>
          <a:graphicData uri="http://schemas.openxmlformats.org/drawingml/2006/table">
            <a:tbl>
              <a:tblPr firstRow="1" bandRow="1">
                <a:tableStyleId>{5C22544A-7EE6-4342-B048-85BDC9FD1C3A}</a:tableStyleId>
              </a:tblPr>
              <a:tblGrid>
                <a:gridCol w="758464">
                  <a:extLst>
                    <a:ext uri="{9D8B030D-6E8A-4147-A177-3AD203B41FA5}">
                      <a16:colId xmlns:a16="http://schemas.microsoft.com/office/drawing/2014/main" val="535755163"/>
                    </a:ext>
                  </a:extLst>
                </a:gridCol>
                <a:gridCol w="758464">
                  <a:extLst>
                    <a:ext uri="{9D8B030D-6E8A-4147-A177-3AD203B41FA5}">
                      <a16:colId xmlns:a16="http://schemas.microsoft.com/office/drawing/2014/main" val="3304653609"/>
                    </a:ext>
                  </a:extLst>
                </a:gridCol>
                <a:gridCol w="758464">
                  <a:extLst>
                    <a:ext uri="{9D8B030D-6E8A-4147-A177-3AD203B41FA5}">
                      <a16:colId xmlns:a16="http://schemas.microsoft.com/office/drawing/2014/main" val="1225516545"/>
                    </a:ext>
                  </a:extLst>
                </a:gridCol>
              </a:tblGrid>
              <a:tr h="399651">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399651">
                <a:tc>
                  <a:txBody>
                    <a:bodyPr/>
                    <a:lstStyle/>
                    <a:p>
                      <a:pPr algn="ctr"/>
                      <a:r>
                        <a:rPr lang="en-US" sz="1400"/>
                        <a:t>1</a:t>
                      </a:r>
                      <a:endParaRPr lang="en-ID" sz="1400"/>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399651">
                <a:tc>
                  <a:txBody>
                    <a:bodyPr/>
                    <a:lstStyle/>
                    <a:p>
                      <a:pPr algn="ctr"/>
                      <a:r>
                        <a:rPr lang="en-US" sz="1400"/>
                        <a:t>2</a:t>
                      </a:r>
                      <a:endParaRPr lang="en-ID" sz="1400"/>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399651">
                <a:tc>
                  <a:txBody>
                    <a:bodyPr/>
                    <a:lstStyle/>
                    <a:p>
                      <a:pPr algn="ctr"/>
                      <a:r>
                        <a:rPr lang="en-US" sz="1400"/>
                        <a:t>3</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3</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399651">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399651">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7</a:t>
                      </a:r>
                    </a:p>
                    <a:p>
                      <a:pPr algn="ctr"/>
                      <a:endParaRPr lang="en-ID" sz="1400"/>
                    </a:p>
                  </a:txBody>
                  <a:tcPr marL="45720" marR="45720" marT="22860" marB="22860"/>
                </a:tc>
                <a:tc>
                  <a:txBody>
                    <a:bodyPr/>
                    <a:lstStyle/>
                    <a:p>
                      <a:pPr algn="ctr"/>
                      <a:r>
                        <a:rPr lang="en-US" sz="1400"/>
                        <a:t>2</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Tree>
    <p:extLst>
      <p:ext uri="{BB962C8B-B14F-4D97-AF65-F5344CB8AC3E}">
        <p14:creationId xmlns:p14="http://schemas.microsoft.com/office/powerpoint/2010/main" val="429386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toàn thông tin khi sử dụng mạng xã hội">
            <a:extLst>
              <a:ext uri="{FF2B5EF4-FFF2-40B4-BE49-F238E27FC236}">
                <a16:creationId xmlns:a16="http://schemas.microsoft.com/office/drawing/2014/main" id="{3CB364A8-6F80-489A-82CE-1F0EA713F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69" y="468000"/>
            <a:ext cx="4510114" cy="3607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863399-5E4A-4DBF-AEEB-8D57B0F05A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5" name="Google Shape;199;p22">
            <a:extLst>
              <a:ext uri="{FF2B5EF4-FFF2-40B4-BE49-F238E27FC236}">
                <a16:creationId xmlns:a16="http://schemas.microsoft.com/office/drawing/2014/main" id="{F4D79C64-BBC9-4503-A886-D7B4F67479D8}"/>
              </a:ext>
            </a:extLst>
          </p:cNvPr>
          <p:cNvSpPr txBox="1">
            <a:spLocks/>
          </p:cNvSpPr>
          <p:nvPr/>
        </p:nvSpPr>
        <p:spPr>
          <a:xfrm>
            <a:off x="5839950" y="2019600"/>
            <a:ext cx="2345700"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US" sz="1800" i="1" dirty="0" err="1">
                <a:highlight>
                  <a:schemeClr val="accent1"/>
                </a:highlight>
              </a:rPr>
              <a:t>Mạng</a:t>
            </a:r>
            <a:r>
              <a:rPr lang="en-US" sz="1800" i="1" dirty="0">
                <a:highlight>
                  <a:schemeClr val="accent1"/>
                </a:highlight>
              </a:rPr>
              <a:t> </a:t>
            </a:r>
            <a:r>
              <a:rPr lang="en-US" sz="1800" i="1" dirty="0" err="1">
                <a:highlight>
                  <a:schemeClr val="accent1"/>
                </a:highlight>
              </a:rPr>
              <a:t>xã</a:t>
            </a:r>
            <a:r>
              <a:rPr lang="en-US" sz="1800" i="1" dirty="0">
                <a:highlight>
                  <a:schemeClr val="accent1"/>
                </a:highlight>
              </a:rPr>
              <a:t> </a:t>
            </a:r>
            <a:r>
              <a:rPr lang="en-US" sz="1800" i="1" dirty="0" err="1">
                <a:highlight>
                  <a:schemeClr val="accent1"/>
                </a:highlight>
              </a:rPr>
              <a:t>hội</a:t>
            </a:r>
            <a:endParaRPr lang="en-US" sz="1800" i="1" dirty="0">
              <a:highlight>
                <a:schemeClr val="accent1"/>
              </a:highlight>
            </a:endParaRPr>
          </a:p>
        </p:txBody>
      </p:sp>
      <p:sp>
        <p:nvSpPr>
          <p:cNvPr id="7" name="TextBox 6">
            <a:extLst>
              <a:ext uri="{FF2B5EF4-FFF2-40B4-BE49-F238E27FC236}">
                <a16:creationId xmlns:a16="http://schemas.microsoft.com/office/drawing/2014/main" id="{2798898D-6068-4B5F-AC7C-F4F848639A35}"/>
              </a:ext>
            </a:extLst>
          </p:cNvPr>
          <p:cNvSpPr txBox="1"/>
          <p:nvPr/>
        </p:nvSpPr>
        <p:spPr>
          <a:xfrm>
            <a:off x="5158800" y="2619901"/>
            <a:ext cx="4572000" cy="307777"/>
          </a:xfrm>
          <a:prstGeom prst="rect">
            <a:avLst/>
          </a:prstGeom>
          <a:noFill/>
        </p:spPr>
        <p:txBody>
          <a:bodyPr wrap="square">
            <a:spAutoFit/>
          </a:bodyPr>
          <a:lstStyle/>
          <a:p>
            <a:r>
              <a:rPr lang="vi-VN" sz="1400" b="1" dirty="0">
                <a:latin typeface="Inter"/>
              </a:rPr>
              <a:t>(Phát hiện cộng đồng, phát hiện sở thích, …)</a:t>
            </a:r>
            <a:endParaRPr lang="en-US" dirty="0"/>
          </a:p>
        </p:txBody>
      </p:sp>
    </p:spTree>
    <p:extLst>
      <p:ext uri="{BB962C8B-B14F-4D97-AF65-F5344CB8AC3E}">
        <p14:creationId xmlns:p14="http://schemas.microsoft.com/office/powerpoint/2010/main" val="3298946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a:stCxn id="15" idx="6"/>
            <a:endCxn id="26" idx="2"/>
          </p:cNvCxnSpPr>
          <p:nvPr/>
        </p:nvCxnSpPr>
        <p:spPr>
          <a:xfrm>
            <a:off x="1550053" y="1853629"/>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cxnSpLocks/>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cxnSpLocks/>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cxnSpLocks/>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cxnSpLocks/>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cxnSpLocks/>
          </p:cNvCxnSpPr>
          <p:nvPr/>
        </p:nvCxnSpPr>
        <p:spPr>
          <a:xfrm flipV="1">
            <a:off x="3292709" y="2743891"/>
            <a:ext cx="731511" cy="3943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3</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3</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2</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5</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-2</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42" name="Google Shape;220;p24">
            <a:extLst>
              <a:ext uri="{FF2B5EF4-FFF2-40B4-BE49-F238E27FC236}">
                <a16:creationId xmlns:a16="http://schemas.microsoft.com/office/drawing/2014/main" id="{7333AB34-C562-472D-B537-AD24FE337B72}"/>
              </a:ext>
            </a:extLst>
          </p:cNvPr>
          <p:cNvSpPr txBox="1">
            <a:spLocks/>
          </p:cNvSpPr>
          <p:nvPr/>
        </p:nvSpPr>
        <p:spPr>
          <a:xfrm>
            <a:off x="1453560" y="924720"/>
            <a:ext cx="38895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9pPr>
          </a:lstStyle>
          <a:p>
            <a:r>
              <a:rPr lang="en-US" dirty="0">
                <a:latin typeface="Inter" panose="020B0604020202020204" charset="0"/>
                <a:ea typeface="Inter" panose="020B0604020202020204" charset="0"/>
              </a:rPr>
              <a:t>Bellman-Ford</a:t>
            </a:r>
            <a:r>
              <a:rPr lang="en-US" dirty="0"/>
              <a:t>’s algorithm</a:t>
            </a:r>
          </a:p>
        </p:txBody>
      </p:sp>
      <p:grpSp>
        <p:nvGrpSpPr>
          <p:cNvPr id="44" name="Google Shape;221;p24">
            <a:extLst>
              <a:ext uri="{FF2B5EF4-FFF2-40B4-BE49-F238E27FC236}">
                <a16:creationId xmlns:a16="http://schemas.microsoft.com/office/drawing/2014/main" id="{6FA968E6-CE8C-45A6-AD15-3C6590080745}"/>
              </a:ext>
            </a:extLst>
          </p:cNvPr>
          <p:cNvGrpSpPr/>
          <p:nvPr/>
        </p:nvGrpSpPr>
        <p:grpSpPr>
          <a:xfrm>
            <a:off x="916458" y="1019750"/>
            <a:ext cx="214625" cy="214625"/>
            <a:chOff x="2594050" y="1631825"/>
            <a:chExt cx="439625" cy="439625"/>
          </a:xfrm>
        </p:grpSpPr>
        <p:sp>
          <p:nvSpPr>
            <p:cNvPr id="46" name="Google Shape;222;p24">
              <a:extLst>
                <a:ext uri="{FF2B5EF4-FFF2-40B4-BE49-F238E27FC236}">
                  <a16:creationId xmlns:a16="http://schemas.microsoft.com/office/drawing/2014/main" id="{32D5EACA-F200-4B9B-A0DB-9369E9DC5F4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p24">
              <a:extLst>
                <a:ext uri="{FF2B5EF4-FFF2-40B4-BE49-F238E27FC236}">
                  <a16:creationId xmlns:a16="http://schemas.microsoft.com/office/drawing/2014/main" id="{B4F4D48E-61C8-423B-8E7B-C9D1E4FAD01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p24">
              <a:extLst>
                <a:ext uri="{FF2B5EF4-FFF2-40B4-BE49-F238E27FC236}">
                  <a16:creationId xmlns:a16="http://schemas.microsoft.com/office/drawing/2014/main" id="{57E23541-65FD-413B-B91B-242FB8A5001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p24">
              <a:extLst>
                <a:ext uri="{FF2B5EF4-FFF2-40B4-BE49-F238E27FC236}">
                  <a16:creationId xmlns:a16="http://schemas.microsoft.com/office/drawing/2014/main" id="{CC8910E9-0BD6-409E-8D74-729A736A522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5">
            <a:extLst>
              <a:ext uri="{FF2B5EF4-FFF2-40B4-BE49-F238E27FC236}">
                <a16:creationId xmlns:a16="http://schemas.microsoft.com/office/drawing/2014/main" id="{438C5729-5509-84EF-61CE-8AE3A44C6B5F}"/>
              </a:ext>
            </a:extLst>
          </p:cNvPr>
          <p:cNvGraphicFramePr>
            <a:graphicFrameLocks noGrp="1"/>
          </p:cNvGraphicFramePr>
          <p:nvPr>
            <p:extLst>
              <p:ext uri="{D42A27DB-BD31-4B8C-83A1-F6EECF244321}">
                <p14:modId xmlns:p14="http://schemas.microsoft.com/office/powerpoint/2010/main" val="2774207216"/>
              </p:ext>
            </p:extLst>
          </p:nvPr>
        </p:nvGraphicFramePr>
        <p:xfrm>
          <a:off x="5851293" y="2233418"/>
          <a:ext cx="2275392" cy="2719542"/>
        </p:xfrm>
        <a:graphic>
          <a:graphicData uri="http://schemas.openxmlformats.org/drawingml/2006/table">
            <a:tbl>
              <a:tblPr firstRow="1" bandRow="1">
                <a:tableStyleId>{5C22544A-7EE6-4342-B048-85BDC9FD1C3A}</a:tableStyleId>
              </a:tblPr>
              <a:tblGrid>
                <a:gridCol w="758464">
                  <a:extLst>
                    <a:ext uri="{9D8B030D-6E8A-4147-A177-3AD203B41FA5}">
                      <a16:colId xmlns:a16="http://schemas.microsoft.com/office/drawing/2014/main" val="535755163"/>
                    </a:ext>
                  </a:extLst>
                </a:gridCol>
                <a:gridCol w="758464">
                  <a:extLst>
                    <a:ext uri="{9D8B030D-6E8A-4147-A177-3AD203B41FA5}">
                      <a16:colId xmlns:a16="http://schemas.microsoft.com/office/drawing/2014/main" val="3304653609"/>
                    </a:ext>
                  </a:extLst>
                </a:gridCol>
                <a:gridCol w="758464">
                  <a:extLst>
                    <a:ext uri="{9D8B030D-6E8A-4147-A177-3AD203B41FA5}">
                      <a16:colId xmlns:a16="http://schemas.microsoft.com/office/drawing/2014/main" val="1225516545"/>
                    </a:ext>
                  </a:extLst>
                </a:gridCol>
              </a:tblGrid>
              <a:tr h="399651">
                <a:tc>
                  <a:txBody>
                    <a:bodyPr/>
                    <a:lstStyle/>
                    <a:p>
                      <a:r>
                        <a:rPr lang="en-US" sz="1000"/>
                        <a:t>Vertex</a:t>
                      </a:r>
                      <a:endParaRPr lang="en-ID" sz="1000"/>
                    </a:p>
                  </a:txBody>
                  <a:tcPr marL="45720" marR="45720" marT="22860" marB="22860"/>
                </a:tc>
                <a:tc>
                  <a:txBody>
                    <a:bodyPr/>
                    <a:lstStyle/>
                    <a:p>
                      <a:r>
                        <a:rPr lang="en-US" sz="1000"/>
                        <a:t>Shortest distance from 1</a:t>
                      </a:r>
                      <a:endParaRPr lang="en-ID" sz="1000"/>
                    </a:p>
                  </a:txBody>
                  <a:tcPr marL="45720" marR="45720" marT="22860" marB="22860"/>
                </a:tc>
                <a:tc>
                  <a:txBody>
                    <a:bodyPr/>
                    <a:lstStyle/>
                    <a:p>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399651">
                <a:tc>
                  <a:txBody>
                    <a:bodyPr/>
                    <a:lstStyle/>
                    <a:p>
                      <a:pPr algn="ctr"/>
                      <a:r>
                        <a:rPr lang="en-US" sz="1400"/>
                        <a:t>1</a:t>
                      </a:r>
                      <a:endParaRPr lang="en-ID" sz="1400"/>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399651">
                <a:tc>
                  <a:txBody>
                    <a:bodyPr/>
                    <a:lstStyle/>
                    <a:p>
                      <a:pPr algn="ctr"/>
                      <a:r>
                        <a:rPr lang="en-US" sz="1400"/>
                        <a:t>2</a:t>
                      </a:r>
                      <a:endParaRPr lang="en-ID" sz="1400"/>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399651">
                <a:tc>
                  <a:txBody>
                    <a:bodyPr/>
                    <a:lstStyle/>
                    <a:p>
                      <a:pPr algn="ctr"/>
                      <a:r>
                        <a:rPr lang="en-US" sz="1400"/>
                        <a:t>3</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3</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399651">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399651">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3</a:t>
                      </a:r>
                    </a:p>
                    <a:p>
                      <a:pPr algn="ctr"/>
                      <a:endParaRPr lang="en-ID" sz="1400"/>
                    </a:p>
                  </a:txBody>
                  <a:tcPr marL="45720" marR="45720" marT="22860" marB="22860"/>
                </a:tc>
                <a:tc>
                  <a:txBody>
                    <a:bodyPr/>
                    <a:lstStyle/>
                    <a:p>
                      <a:pPr algn="ctr"/>
                      <a:r>
                        <a:rPr lang="en-US" sz="1400"/>
                        <a:t>4</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
        <p:nvSpPr>
          <p:cNvPr id="3" name="TextBox 2">
            <a:extLst>
              <a:ext uri="{FF2B5EF4-FFF2-40B4-BE49-F238E27FC236}">
                <a16:creationId xmlns:a16="http://schemas.microsoft.com/office/drawing/2014/main" id="{E2F14351-5835-6B35-B925-D17EDCA0A841}"/>
              </a:ext>
            </a:extLst>
          </p:cNvPr>
          <p:cNvSpPr txBox="1"/>
          <p:nvPr/>
        </p:nvSpPr>
        <p:spPr>
          <a:xfrm>
            <a:off x="5676900" y="1494375"/>
            <a:ext cx="2743200" cy="738664"/>
          </a:xfrm>
          <a:prstGeom prst="rect">
            <a:avLst/>
          </a:prstGeom>
          <a:noFill/>
        </p:spPr>
        <p:txBody>
          <a:bodyPr wrap="square" rtlCol="0">
            <a:spAutoFit/>
          </a:bodyPr>
          <a:lstStyle/>
          <a:p>
            <a:r>
              <a:rPr lang="en-US"/>
              <a:t>Ở lần duyệt thứ 3, chỉ có cạnh (4,5) là cải tiến đường đi tối ưu. Cập nhật lại đường đi tới 5</a:t>
            </a:r>
            <a:endParaRPr lang="en-ID"/>
          </a:p>
        </p:txBody>
      </p:sp>
    </p:spTree>
    <p:extLst>
      <p:ext uri="{BB962C8B-B14F-4D97-AF65-F5344CB8AC3E}">
        <p14:creationId xmlns:p14="http://schemas.microsoft.com/office/powerpoint/2010/main" val="946078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a:stCxn id="15" idx="6"/>
            <a:endCxn id="26" idx="2"/>
          </p:cNvCxnSpPr>
          <p:nvPr/>
        </p:nvCxnSpPr>
        <p:spPr>
          <a:xfrm>
            <a:off x="1550053" y="1853629"/>
            <a:ext cx="107113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cxnSpLocks/>
            <a:stCxn id="15" idx="4"/>
            <a:endCxn id="25" idx="0"/>
          </p:cNvCxnSpPr>
          <p:nvPr/>
        </p:nvCxnSpPr>
        <p:spPr>
          <a:xfrm>
            <a:off x="1220604" y="2144738"/>
            <a:ext cx="0" cy="6885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cxnSpLocks/>
            <a:stCxn id="25" idx="6"/>
            <a:endCxn id="27" idx="2"/>
          </p:cNvCxnSpPr>
          <p:nvPr/>
        </p:nvCxnSpPr>
        <p:spPr>
          <a:xfrm flipV="1">
            <a:off x="1550053" y="3124377"/>
            <a:ext cx="1083757"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cxnSpLocks/>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cxnSpLocks/>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cxnSpLocks/>
            <a:stCxn id="27" idx="6"/>
            <a:endCxn id="28" idx="3"/>
          </p:cNvCxnSpPr>
          <p:nvPr/>
        </p:nvCxnSpPr>
        <p:spPr>
          <a:xfrm flipV="1">
            <a:off x="3292709" y="2729994"/>
            <a:ext cx="731511" cy="3943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3</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3</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70" y="2954979"/>
            <a:ext cx="395227" cy="200055"/>
          </a:xfrm>
          <a:prstGeom prst="rect">
            <a:avLst/>
          </a:prstGeom>
          <a:noFill/>
        </p:spPr>
        <p:txBody>
          <a:bodyPr wrap="square" rtlCol="0">
            <a:spAutoFit/>
          </a:bodyPr>
          <a:lstStyle/>
          <a:p>
            <a:pPr algn="ctr"/>
            <a:r>
              <a:rPr lang="en-US" sz="700"/>
              <a:t>2</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5</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-2</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42" name="Google Shape;220;p24">
            <a:extLst>
              <a:ext uri="{FF2B5EF4-FFF2-40B4-BE49-F238E27FC236}">
                <a16:creationId xmlns:a16="http://schemas.microsoft.com/office/drawing/2014/main" id="{7333AB34-C562-472D-B537-AD24FE337B72}"/>
              </a:ext>
            </a:extLst>
          </p:cNvPr>
          <p:cNvSpPr txBox="1">
            <a:spLocks/>
          </p:cNvSpPr>
          <p:nvPr/>
        </p:nvSpPr>
        <p:spPr>
          <a:xfrm>
            <a:off x="1453560" y="924720"/>
            <a:ext cx="38895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highlight>
                  <a:srgbClr val="FFFFFF"/>
                </a:highlight>
                <a:latin typeface="Lora"/>
                <a:ea typeface="Lora"/>
                <a:cs typeface="Lora"/>
                <a:sym typeface="Lora"/>
              </a:defRPr>
            </a:lvl9pPr>
          </a:lstStyle>
          <a:p>
            <a:r>
              <a:rPr lang="en-US" dirty="0">
                <a:latin typeface="Inter" panose="020B0604020202020204" charset="0"/>
                <a:ea typeface="Inter" panose="020B0604020202020204" charset="0"/>
              </a:rPr>
              <a:t>Bellman-Ford</a:t>
            </a:r>
            <a:r>
              <a:rPr lang="en-US" dirty="0"/>
              <a:t>’s algorithm</a:t>
            </a:r>
          </a:p>
        </p:txBody>
      </p:sp>
      <p:grpSp>
        <p:nvGrpSpPr>
          <p:cNvPr id="44" name="Google Shape;221;p24">
            <a:extLst>
              <a:ext uri="{FF2B5EF4-FFF2-40B4-BE49-F238E27FC236}">
                <a16:creationId xmlns:a16="http://schemas.microsoft.com/office/drawing/2014/main" id="{6FA968E6-CE8C-45A6-AD15-3C6590080745}"/>
              </a:ext>
            </a:extLst>
          </p:cNvPr>
          <p:cNvGrpSpPr/>
          <p:nvPr/>
        </p:nvGrpSpPr>
        <p:grpSpPr>
          <a:xfrm>
            <a:off x="916458" y="1019750"/>
            <a:ext cx="214625" cy="214625"/>
            <a:chOff x="2594050" y="1631825"/>
            <a:chExt cx="439625" cy="439625"/>
          </a:xfrm>
        </p:grpSpPr>
        <p:sp>
          <p:nvSpPr>
            <p:cNvPr id="46" name="Google Shape;222;p24">
              <a:extLst>
                <a:ext uri="{FF2B5EF4-FFF2-40B4-BE49-F238E27FC236}">
                  <a16:creationId xmlns:a16="http://schemas.microsoft.com/office/drawing/2014/main" id="{32D5EACA-F200-4B9B-A0DB-9369E9DC5F4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3;p24">
              <a:extLst>
                <a:ext uri="{FF2B5EF4-FFF2-40B4-BE49-F238E27FC236}">
                  <a16:creationId xmlns:a16="http://schemas.microsoft.com/office/drawing/2014/main" id="{B4F4D48E-61C8-423B-8E7B-C9D1E4FAD01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p24">
              <a:extLst>
                <a:ext uri="{FF2B5EF4-FFF2-40B4-BE49-F238E27FC236}">
                  <a16:creationId xmlns:a16="http://schemas.microsoft.com/office/drawing/2014/main" id="{57E23541-65FD-413B-B91B-242FB8A50011}"/>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5;p24">
              <a:extLst>
                <a:ext uri="{FF2B5EF4-FFF2-40B4-BE49-F238E27FC236}">
                  <a16:creationId xmlns:a16="http://schemas.microsoft.com/office/drawing/2014/main" id="{CC8910E9-0BD6-409E-8D74-729A736A522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5">
            <a:extLst>
              <a:ext uri="{FF2B5EF4-FFF2-40B4-BE49-F238E27FC236}">
                <a16:creationId xmlns:a16="http://schemas.microsoft.com/office/drawing/2014/main" id="{D6A03B5F-A276-B752-F2AA-1E45FCD73246}"/>
              </a:ext>
            </a:extLst>
          </p:cNvPr>
          <p:cNvGraphicFramePr>
            <a:graphicFrameLocks noGrp="1"/>
          </p:cNvGraphicFramePr>
          <p:nvPr>
            <p:extLst>
              <p:ext uri="{D42A27DB-BD31-4B8C-83A1-F6EECF244321}">
                <p14:modId xmlns:p14="http://schemas.microsoft.com/office/powerpoint/2010/main" val="345039547"/>
              </p:ext>
            </p:extLst>
          </p:nvPr>
        </p:nvGraphicFramePr>
        <p:xfrm>
          <a:off x="5851293" y="2233039"/>
          <a:ext cx="2275392" cy="2719542"/>
        </p:xfrm>
        <a:graphic>
          <a:graphicData uri="http://schemas.openxmlformats.org/drawingml/2006/table">
            <a:tbl>
              <a:tblPr firstRow="1" bandRow="1">
                <a:tableStyleId>{5C22544A-7EE6-4342-B048-85BDC9FD1C3A}</a:tableStyleId>
              </a:tblPr>
              <a:tblGrid>
                <a:gridCol w="758464">
                  <a:extLst>
                    <a:ext uri="{9D8B030D-6E8A-4147-A177-3AD203B41FA5}">
                      <a16:colId xmlns:a16="http://schemas.microsoft.com/office/drawing/2014/main" val="535755163"/>
                    </a:ext>
                  </a:extLst>
                </a:gridCol>
                <a:gridCol w="758464">
                  <a:extLst>
                    <a:ext uri="{9D8B030D-6E8A-4147-A177-3AD203B41FA5}">
                      <a16:colId xmlns:a16="http://schemas.microsoft.com/office/drawing/2014/main" val="3304653609"/>
                    </a:ext>
                  </a:extLst>
                </a:gridCol>
                <a:gridCol w="758464">
                  <a:extLst>
                    <a:ext uri="{9D8B030D-6E8A-4147-A177-3AD203B41FA5}">
                      <a16:colId xmlns:a16="http://schemas.microsoft.com/office/drawing/2014/main" val="1225516545"/>
                    </a:ext>
                  </a:extLst>
                </a:gridCol>
              </a:tblGrid>
              <a:tr h="399651">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399651">
                <a:tc>
                  <a:txBody>
                    <a:bodyPr/>
                    <a:lstStyle/>
                    <a:p>
                      <a:pPr algn="ctr"/>
                      <a:r>
                        <a:rPr lang="en-US" sz="1400"/>
                        <a:t>1</a:t>
                      </a:r>
                      <a:endParaRPr lang="en-ID" sz="1400"/>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399651">
                <a:tc>
                  <a:txBody>
                    <a:bodyPr/>
                    <a:lstStyle/>
                    <a:p>
                      <a:pPr algn="ctr"/>
                      <a:r>
                        <a:rPr lang="en-US" sz="1400"/>
                        <a:t>2</a:t>
                      </a:r>
                      <a:endParaRPr lang="en-ID" sz="1400"/>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399651">
                <a:tc>
                  <a:txBody>
                    <a:bodyPr/>
                    <a:lstStyle/>
                    <a:p>
                      <a:pPr algn="ctr"/>
                      <a:r>
                        <a:rPr lang="en-US" sz="1400"/>
                        <a:t>3</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3</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399651">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399651">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3</a:t>
                      </a:r>
                    </a:p>
                    <a:p>
                      <a:pPr algn="ctr"/>
                      <a:endParaRPr lang="en-ID" sz="1400"/>
                    </a:p>
                  </a:txBody>
                  <a:tcPr marL="45720" marR="45720" marT="22860" marB="22860"/>
                </a:tc>
                <a:tc>
                  <a:txBody>
                    <a:bodyPr/>
                    <a:lstStyle/>
                    <a:p>
                      <a:pPr algn="ctr"/>
                      <a:r>
                        <a:rPr lang="en-US" sz="1400"/>
                        <a:t>4</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
        <p:nvSpPr>
          <p:cNvPr id="4" name="TextBox 3">
            <a:extLst>
              <a:ext uri="{FF2B5EF4-FFF2-40B4-BE49-F238E27FC236}">
                <a16:creationId xmlns:a16="http://schemas.microsoft.com/office/drawing/2014/main" id="{ECEF1B54-FD02-7428-A5D5-D54F2464A65E}"/>
              </a:ext>
            </a:extLst>
          </p:cNvPr>
          <p:cNvSpPr txBox="1"/>
          <p:nvPr/>
        </p:nvSpPr>
        <p:spPr>
          <a:xfrm>
            <a:off x="5851293" y="1562519"/>
            <a:ext cx="2275392" cy="738664"/>
          </a:xfrm>
          <a:prstGeom prst="rect">
            <a:avLst/>
          </a:prstGeom>
          <a:noFill/>
        </p:spPr>
        <p:txBody>
          <a:bodyPr wrap="square" rtlCol="0">
            <a:spAutoFit/>
          </a:bodyPr>
          <a:lstStyle/>
          <a:p>
            <a:r>
              <a:rPr lang="en-US"/>
              <a:t>Ta thấy rằng không có cạnh nào tối ưu nào nữa.</a:t>
            </a:r>
          </a:p>
          <a:p>
            <a:r>
              <a:rPr lang="en-US"/>
              <a:t>Dừng duyệt</a:t>
            </a:r>
            <a:endParaRPr lang="en-ID"/>
          </a:p>
        </p:txBody>
      </p:sp>
    </p:spTree>
    <p:extLst>
      <p:ext uri="{BB962C8B-B14F-4D97-AF65-F5344CB8AC3E}">
        <p14:creationId xmlns:p14="http://schemas.microsoft.com/office/powerpoint/2010/main" val="2429184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r>
              <a:rPr lang="en-US">
                <a:latin typeface="Inter" panose="020B0604020202020204" charset="0"/>
              </a:rPr>
              <a:t>Dijkstra</a:t>
            </a:r>
            <a:r>
              <a:rPr lang="en"/>
              <a:t>’s </a:t>
            </a:r>
            <a:r>
              <a:rPr lang="en" dirty="0"/>
              <a:t>algorithm</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2" name="TextBox 11">
            <a:extLst>
              <a:ext uri="{FF2B5EF4-FFF2-40B4-BE49-F238E27FC236}">
                <a16:creationId xmlns:a16="http://schemas.microsoft.com/office/drawing/2014/main" id="{C6D28E2E-4786-4F18-80FE-E2777A603BE0}"/>
              </a:ext>
            </a:extLst>
          </p:cNvPr>
          <p:cNvSpPr txBox="1"/>
          <p:nvPr/>
        </p:nvSpPr>
        <p:spPr>
          <a:xfrm>
            <a:off x="790200" y="1680722"/>
            <a:ext cx="7957800" cy="3216265"/>
          </a:xfrm>
          <a:prstGeom prst="rect">
            <a:avLst/>
          </a:prstGeom>
          <a:noFill/>
        </p:spPr>
        <p:txBody>
          <a:bodyPr wrap="square">
            <a:spAutoFit/>
          </a:bodyPr>
          <a:lstStyle/>
          <a:p>
            <a:pPr marL="666747" lvl="1" indent="-342900">
              <a:lnSpc>
                <a:spcPct val="150000"/>
              </a:lnSpc>
              <a:buFont typeface="Arial" panose="020B0604020202020204" pitchFamily="34" charset="0"/>
              <a:buChar char="•"/>
            </a:pPr>
            <a:r>
              <a:rPr lang="vi-VN" sz="1400">
                <a:latin typeface="+mn-lt"/>
                <a:ea typeface="Inter" panose="020B0604020202020204" charset="0"/>
              </a:rPr>
              <a:t>Tạo ra 2 danh sách. Một danh sách visited [ ] chứa các đỉnh đã được viếng thăm, và một danh sách unvisited [ ] chứa các đỉnh chưa được viếng thăm. Ban đầu danh sách visited rỗng. </a:t>
            </a:r>
            <a:endParaRPr lang="en-US" sz="1400">
              <a:latin typeface="+mn-lt"/>
              <a:ea typeface="Inter" panose="020B0604020202020204" charset="0"/>
            </a:endParaRPr>
          </a:p>
          <a:p>
            <a:pPr marL="666747" lvl="1" indent="-342900">
              <a:lnSpc>
                <a:spcPct val="150000"/>
              </a:lnSpc>
              <a:buFont typeface="Arial" panose="020B0604020202020204" pitchFamily="34" charset="0"/>
              <a:buChar char="•"/>
            </a:pPr>
            <a:r>
              <a:rPr lang="vi-VN" sz="1400">
                <a:latin typeface="+mn-lt"/>
                <a:ea typeface="Inter" panose="020B0604020202020204" charset="0"/>
              </a:rPr>
              <a:t>Gán giá trị cho tất cả các đỉnh trong đồ thị. Khởi tạo các giá trị khoảng cách dưới dạng infinity(∞). Đối với đỉnh nguồn gán giá trị là 0. </a:t>
            </a:r>
            <a:endParaRPr lang="en-US" sz="1400">
              <a:latin typeface="+mn-lt"/>
              <a:ea typeface="Inter" panose="020B0604020202020204" charset="0"/>
            </a:endParaRPr>
          </a:p>
          <a:p>
            <a:pPr marL="666747" lvl="1" indent="-342900">
              <a:lnSpc>
                <a:spcPct val="150000"/>
              </a:lnSpc>
              <a:buFont typeface="Arial" panose="020B0604020202020204" pitchFamily="34" charset="0"/>
              <a:buChar char="•"/>
            </a:pPr>
            <a:r>
              <a:rPr lang="vi-VN" sz="1400">
                <a:latin typeface="+mn-lt"/>
                <a:ea typeface="Inter" panose="020B0604020202020204" charset="0"/>
              </a:rPr>
              <a:t>Chọn một đỉnh u trong unvisited có giá trị khoảng cách ngắn nhất, đưa nó vào visited. Cập nhật lại giá trị khoảng cách của tất cả các đỉnh liền kề của u. Đối với mỗi đỉnh liền kề v, nếu tổng giá trị khoảng cách của u (nguồn) và trọng số của cạnh uv nhỏ hơn giá trị khoảng cách của v, thì cập nhật lại giá trị khoảng cách của v. </a:t>
            </a:r>
            <a:endParaRPr lang="en-US" sz="1400">
              <a:latin typeface="+mn-lt"/>
              <a:ea typeface="Inter" panose="020B0604020202020204" charset="0"/>
            </a:endParaRPr>
          </a:p>
          <a:p>
            <a:pPr marL="342900" indent="-342900">
              <a:buFont typeface="Arial" panose="020B0604020202020204" pitchFamily="34" charset="0"/>
              <a:buChar char="•"/>
            </a:pPr>
            <a:endParaRPr lang="en-US" dirty="0">
              <a:latin typeface="+mn-lt"/>
            </a:endParaRPr>
          </a:p>
        </p:txBody>
      </p:sp>
      <p:sp>
        <p:nvSpPr>
          <p:cNvPr id="17" name="TextBox 16">
            <a:extLst>
              <a:ext uri="{FF2B5EF4-FFF2-40B4-BE49-F238E27FC236}">
                <a16:creationId xmlns:a16="http://schemas.microsoft.com/office/drawing/2014/main" id="{2F9FA5A6-689D-4E25-AF4D-BC8D92E254A7}"/>
              </a:ext>
            </a:extLst>
          </p:cNvPr>
          <p:cNvSpPr txBox="1"/>
          <p:nvPr/>
        </p:nvSpPr>
        <p:spPr>
          <a:xfrm>
            <a:off x="1133267" y="1381533"/>
            <a:ext cx="4584192" cy="307777"/>
          </a:xfrm>
          <a:prstGeom prst="rect">
            <a:avLst/>
          </a:prstGeom>
          <a:noFill/>
        </p:spPr>
        <p:txBody>
          <a:bodyPr wrap="square">
            <a:spAutoFit/>
          </a:bodyPr>
          <a:lstStyle/>
          <a:p>
            <a:r>
              <a:rPr lang="en-US" b="1" dirty="0">
                <a:highlight>
                  <a:schemeClr val="accent1"/>
                </a:highlight>
              </a:rPr>
              <a:t>Ý </a:t>
            </a:r>
            <a:r>
              <a:rPr lang="en-US" b="1" dirty="0" err="1">
                <a:highlight>
                  <a:schemeClr val="accent1"/>
                </a:highlight>
              </a:rPr>
              <a:t>tưởng</a:t>
            </a:r>
            <a:r>
              <a:rPr lang="en-US" b="1" dirty="0">
                <a:highlight>
                  <a:schemeClr val="accent1"/>
                </a:highlight>
              </a:rPr>
              <a:t>:</a:t>
            </a:r>
            <a:endParaRPr lang="en-US" dirty="0"/>
          </a:p>
        </p:txBody>
      </p:sp>
    </p:spTree>
    <p:extLst>
      <p:ext uri="{BB962C8B-B14F-4D97-AF65-F5344CB8AC3E}">
        <p14:creationId xmlns:p14="http://schemas.microsoft.com/office/powerpoint/2010/main" val="4266116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943E-28DD-4AD7-ACAC-3440737BC3BC}"/>
              </a:ext>
            </a:extLst>
          </p:cNvPr>
          <p:cNvSpPr>
            <a:spLocks noGrp="1"/>
          </p:cNvSpPr>
          <p:nvPr>
            <p:ph type="title"/>
          </p:nvPr>
        </p:nvSpPr>
        <p:spPr>
          <a:xfrm>
            <a:off x="1972400" y="980106"/>
            <a:ext cx="3762250" cy="568012"/>
          </a:xfrm>
        </p:spPr>
        <p:txBody>
          <a:bodyPr/>
          <a:lstStyle/>
          <a:p>
            <a:r>
              <a:rPr lang="en-US" sz="2000">
                <a:latin typeface="Inter" panose="020B0604020202020204" charset="0"/>
                <a:ea typeface="Inter" panose="020B0604020202020204" charset="0"/>
              </a:rPr>
              <a:t>Bài toán</a:t>
            </a:r>
            <a:br>
              <a:rPr lang="en-US" sz="2000" dirty="0">
                <a:latin typeface="Inter" panose="020B0604020202020204" charset="0"/>
                <a:ea typeface="Inter" panose="020B0604020202020204" charset="0"/>
              </a:rPr>
            </a:br>
            <a:endParaRPr lang="en-US" dirty="0"/>
          </a:p>
        </p:txBody>
      </p:sp>
      <p:sp>
        <p:nvSpPr>
          <p:cNvPr id="3" name="TextBox 2">
            <a:extLst>
              <a:ext uri="{FF2B5EF4-FFF2-40B4-BE49-F238E27FC236}">
                <a16:creationId xmlns:a16="http://schemas.microsoft.com/office/drawing/2014/main" id="{B911EAAE-0D27-DEF5-F2CA-798B3C3AF615}"/>
              </a:ext>
            </a:extLst>
          </p:cNvPr>
          <p:cNvSpPr txBox="1"/>
          <p:nvPr/>
        </p:nvSpPr>
        <p:spPr>
          <a:xfrm>
            <a:off x="807720" y="1310868"/>
            <a:ext cx="7025640" cy="2031325"/>
          </a:xfrm>
          <a:prstGeom prst="rect">
            <a:avLst/>
          </a:prstGeom>
          <a:noFill/>
        </p:spPr>
        <p:txBody>
          <a:bodyPr wrap="square" rtlCol="0">
            <a:spAutoFit/>
          </a:bodyPr>
          <a:lstStyle/>
          <a:p>
            <a:r>
              <a:rPr lang="en-US"/>
              <a:t>Sau khi giao đợt 1 xong thì anh shipper của chúng ta bị sếp Híu béo giao thêm 4 đơn nữa với thời gian tới mỗi địa điểm như sau: </a:t>
            </a:r>
          </a:p>
          <a:p>
            <a:r>
              <a:rPr lang="en-US"/>
              <a:t>Địa điểm 1: anh mất 2p</a:t>
            </a:r>
          </a:p>
          <a:p>
            <a:r>
              <a:rPr lang="en-US"/>
              <a:t>Địa điểm 2: anh mất 1p</a:t>
            </a:r>
          </a:p>
          <a:p>
            <a:r>
              <a:rPr lang="en-US"/>
              <a:t>Địa điểm 3: anh mất 7p nhưng nếu giao địa điểm 2 trước thì chỉ mất them 3p nữa</a:t>
            </a:r>
          </a:p>
          <a:p>
            <a:r>
              <a:rPr lang="en-US"/>
              <a:t>Địa điểm 4: để tới địa điểm 4 anh phải qua địa điểm 1 hoặc 3 trước đó và mất thêm lần lượt 7p hoặc 1p.</a:t>
            </a:r>
          </a:p>
          <a:p>
            <a:r>
              <a:rPr lang="en-US"/>
              <a:t>Bonus: thời gian di chuyển từ địa điểm 1 tới địa điểm 3 chỉ tốn 5p.</a:t>
            </a:r>
          </a:p>
          <a:p>
            <a:r>
              <a:rPr lang="en-ID"/>
              <a:t>Yêu cầu: hãy anh shipper của chúng ta giao hàng nhanh nhất nào!</a:t>
            </a:r>
          </a:p>
        </p:txBody>
      </p:sp>
      <p:pic>
        <p:nvPicPr>
          <p:cNvPr id="4" name="Picture 6" descr="Honda | Xe máy | Chi tiết">
            <a:extLst>
              <a:ext uri="{FF2B5EF4-FFF2-40B4-BE49-F238E27FC236}">
                <a16:creationId xmlns:a16="http://schemas.microsoft.com/office/drawing/2014/main" id="{03FE6464-EB86-727E-51DD-CE147DD1A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364" y="3436536"/>
            <a:ext cx="2595271" cy="1956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Không có mô tả.">
            <a:extLst>
              <a:ext uri="{FF2B5EF4-FFF2-40B4-BE49-F238E27FC236}">
                <a16:creationId xmlns:a16="http://schemas.microsoft.com/office/drawing/2014/main" id="{25F1FC30-090D-6DCF-C8DF-835F3EBC5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238" y="3304749"/>
            <a:ext cx="1180578" cy="111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667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0"/>
          <p:cNvSpPr txBox="1"/>
          <p:nvPr/>
        </p:nvSpPr>
        <p:spPr>
          <a:xfrm>
            <a:off x="464583" y="760771"/>
            <a:ext cx="4503012" cy="245773"/>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 Dijstra algorithms</a:t>
            </a:r>
          </a:p>
        </p:txBody>
      </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p:cNvCxnSpPr>
          <p:nvPr/>
        </p:nvCxnSpPr>
        <p:spPr>
          <a:xfrm>
            <a:off x="1550053" y="1853628"/>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5</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1</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1</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7</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3</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graphicFrame>
        <p:nvGraphicFramePr>
          <p:cNvPr id="5" name="Table 5">
            <a:extLst>
              <a:ext uri="{FF2B5EF4-FFF2-40B4-BE49-F238E27FC236}">
                <a16:creationId xmlns:a16="http://schemas.microsoft.com/office/drawing/2014/main" id="{35A148F4-34E8-A225-FFDF-2E8DA066FC2B}"/>
              </a:ext>
            </a:extLst>
          </p:cNvPr>
          <p:cNvGraphicFramePr>
            <a:graphicFrameLocks noGrp="1"/>
          </p:cNvGraphicFramePr>
          <p:nvPr>
            <p:extLst>
              <p:ext uri="{D42A27DB-BD31-4B8C-83A1-F6EECF244321}">
                <p14:modId xmlns:p14="http://schemas.microsoft.com/office/powerpoint/2010/main" val="3907723280"/>
              </p:ext>
            </p:extLst>
          </p:nvPr>
        </p:nvGraphicFramePr>
        <p:xfrm>
          <a:off x="5715000" y="1199644"/>
          <a:ext cx="2781300" cy="3060702"/>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535755163"/>
                    </a:ext>
                  </a:extLst>
                </a:gridCol>
                <a:gridCol w="927100">
                  <a:extLst>
                    <a:ext uri="{9D8B030D-6E8A-4147-A177-3AD203B41FA5}">
                      <a16:colId xmlns:a16="http://schemas.microsoft.com/office/drawing/2014/main" val="3304653609"/>
                    </a:ext>
                  </a:extLst>
                </a:gridCol>
                <a:gridCol w="927100">
                  <a:extLst>
                    <a:ext uri="{9D8B030D-6E8A-4147-A177-3AD203B41FA5}">
                      <a16:colId xmlns:a16="http://schemas.microsoft.com/office/drawing/2014/main" val="1225516545"/>
                    </a:ext>
                  </a:extLst>
                </a:gridCol>
              </a:tblGrid>
              <a:tr h="510117">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510117">
                <a:tc>
                  <a:txBody>
                    <a:bodyPr/>
                    <a:lstStyle/>
                    <a:p>
                      <a:pPr algn="ctr"/>
                      <a:r>
                        <a:rPr lang="en-US" sz="1400"/>
                        <a:t>1</a:t>
                      </a:r>
                      <a:endParaRPr lang="en-ID" sz="1400"/>
                    </a:p>
                  </a:txBody>
                  <a:tcPr marL="45720" marR="45720" marT="22860" marB="22860"/>
                </a:tc>
                <a:tc>
                  <a:txBody>
                    <a:bodyPr/>
                    <a:lstStyle/>
                    <a:p>
                      <a:pPr algn="ctr"/>
                      <a:r>
                        <a:rPr lang="en-US" sz="1400"/>
                        <a:t>0</a:t>
                      </a:r>
                      <a:endParaRPr lang="en-ID" sz="1400"/>
                    </a:p>
                  </a:txBody>
                  <a:tcPr marL="45720" marR="45720" marT="22860" marB="22860"/>
                </a:tc>
                <a:tc>
                  <a:txBody>
                    <a:bodyPr/>
                    <a:lstStyle/>
                    <a:p>
                      <a:pPr algn="ctr"/>
                      <a:endParaRPr lang="en-ID" sz="700"/>
                    </a:p>
                  </a:txBody>
                  <a:tcPr marL="45720" marR="45720" marT="22860" marB="22860"/>
                </a:tc>
                <a:extLst>
                  <a:ext uri="{0D108BD9-81ED-4DB2-BD59-A6C34878D82A}">
                    <a16:rowId xmlns:a16="http://schemas.microsoft.com/office/drawing/2014/main" val="2946383453"/>
                  </a:ext>
                </a:extLst>
              </a:tr>
              <a:tr h="510117">
                <a:tc>
                  <a:txBody>
                    <a:bodyPr/>
                    <a:lstStyle/>
                    <a:p>
                      <a:pPr algn="ctr"/>
                      <a:r>
                        <a:rPr lang="en-US" sz="1400"/>
                        <a:t>2</a:t>
                      </a:r>
                      <a:endParaRPr lang="en-ID" sz="1400"/>
                    </a:p>
                  </a:txBody>
                  <a:tcPr marL="45720" marR="45720" marT="22860" marB="22860"/>
                </a:tc>
                <a:tc>
                  <a:txBody>
                    <a:bodyPr/>
                    <a:lstStyle/>
                    <a:p>
                      <a:pPr algn="ctr"/>
                      <a:r>
                        <a:rPr lang="en-ID" sz="1400"/>
                        <a:t>∞</a:t>
                      </a:r>
                    </a:p>
                  </a:txBody>
                  <a:tcPr marL="45720" marR="45720" marT="22860" marB="22860"/>
                </a:tc>
                <a:tc>
                  <a:txBody>
                    <a:bodyPr/>
                    <a:lstStyle/>
                    <a:p>
                      <a:pPr algn="ctr"/>
                      <a:endParaRPr lang="en-ID" sz="700"/>
                    </a:p>
                  </a:txBody>
                  <a:tcPr marL="45720" marR="45720" marT="22860" marB="22860"/>
                </a:tc>
                <a:extLst>
                  <a:ext uri="{0D108BD9-81ED-4DB2-BD59-A6C34878D82A}">
                    <a16:rowId xmlns:a16="http://schemas.microsoft.com/office/drawing/2014/main" val="3072504239"/>
                  </a:ext>
                </a:extLst>
              </a:tr>
              <a:tr h="510117">
                <a:tc>
                  <a:txBody>
                    <a:bodyPr/>
                    <a:lstStyle/>
                    <a:p>
                      <a:pPr algn="ctr"/>
                      <a:r>
                        <a:rPr lang="en-US" sz="1400"/>
                        <a:t>3</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a:t>
                      </a:r>
                    </a:p>
                    <a:p>
                      <a:pPr algn="ctr"/>
                      <a:endParaRPr lang="en-ID" sz="1400"/>
                    </a:p>
                  </a:txBody>
                  <a:tcPr marL="45720" marR="45720" marT="22860" marB="22860"/>
                </a:tc>
                <a:tc>
                  <a:txBody>
                    <a:bodyPr/>
                    <a:lstStyle/>
                    <a:p>
                      <a:pPr algn="ctr"/>
                      <a:endParaRPr lang="en-ID" sz="700"/>
                    </a:p>
                  </a:txBody>
                  <a:tcPr marL="45720" marR="45720" marT="22860" marB="22860"/>
                </a:tc>
                <a:extLst>
                  <a:ext uri="{0D108BD9-81ED-4DB2-BD59-A6C34878D82A}">
                    <a16:rowId xmlns:a16="http://schemas.microsoft.com/office/drawing/2014/main" val="1889580014"/>
                  </a:ext>
                </a:extLst>
              </a:tr>
              <a:tr h="510117">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a:t>
                      </a:r>
                    </a:p>
                    <a:p>
                      <a:pPr algn="ctr"/>
                      <a:endParaRPr lang="en-ID" sz="1400"/>
                    </a:p>
                  </a:txBody>
                  <a:tcPr marL="45720" marR="45720" marT="22860" marB="22860"/>
                </a:tc>
                <a:tc>
                  <a:txBody>
                    <a:bodyPr/>
                    <a:lstStyle/>
                    <a:p>
                      <a:pPr algn="ctr"/>
                      <a:endParaRPr lang="en-ID" sz="700"/>
                    </a:p>
                  </a:txBody>
                  <a:tcPr marL="45720" marR="45720" marT="22860" marB="22860"/>
                </a:tc>
                <a:extLst>
                  <a:ext uri="{0D108BD9-81ED-4DB2-BD59-A6C34878D82A}">
                    <a16:rowId xmlns:a16="http://schemas.microsoft.com/office/drawing/2014/main" val="4047441517"/>
                  </a:ext>
                </a:extLst>
              </a:tr>
              <a:tr h="510117">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a:t>
                      </a:r>
                    </a:p>
                    <a:p>
                      <a:pPr algn="ctr"/>
                      <a:endParaRPr lang="en-ID" sz="1400"/>
                    </a:p>
                  </a:txBody>
                  <a:tcPr marL="45720" marR="45720" marT="22860" marB="22860"/>
                </a:tc>
                <a:tc>
                  <a:txBody>
                    <a:bodyPr/>
                    <a:lstStyle/>
                    <a:p>
                      <a:pPr algn="ctr"/>
                      <a:endParaRPr lang="en-ID" sz="700"/>
                    </a:p>
                  </a:txBody>
                  <a:tcPr marL="45720" marR="45720" marT="22860" marB="22860"/>
                </a:tc>
                <a:extLst>
                  <a:ext uri="{0D108BD9-81ED-4DB2-BD59-A6C34878D82A}">
                    <a16:rowId xmlns:a16="http://schemas.microsoft.com/office/drawing/2014/main" val="3467249648"/>
                  </a:ext>
                </a:extLst>
              </a:tr>
            </a:tbl>
          </a:graphicData>
        </a:graphic>
      </p:graphicFrame>
      <p:sp>
        <p:nvSpPr>
          <p:cNvPr id="6" name="TextBox 40">
            <a:extLst>
              <a:ext uri="{FF2B5EF4-FFF2-40B4-BE49-F238E27FC236}">
                <a16:creationId xmlns:a16="http://schemas.microsoft.com/office/drawing/2014/main" id="{1A3DBF9D-14EE-C2C1-C193-343A5F21D6D3}"/>
              </a:ext>
            </a:extLst>
          </p:cNvPr>
          <p:cNvSpPr txBox="1"/>
          <p:nvPr/>
        </p:nvSpPr>
        <p:spPr>
          <a:xfrm>
            <a:off x="514350" y="4035113"/>
            <a:ext cx="4503012" cy="515077"/>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Visited: []</a:t>
            </a:r>
          </a:p>
          <a:p>
            <a:pPr marL="323848" lvl="1" indent="-161924">
              <a:lnSpc>
                <a:spcPts val="2100"/>
              </a:lnSpc>
              <a:buFont typeface="Arial"/>
              <a:buChar char="•"/>
            </a:pPr>
            <a:r>
              <a:rPr lang="en-US" sz="1500">
                <a:solidFill>
                  <a:srgbClr val="504C44"/>
                </a:solidFill>
                <a:latin typeface="Inter"/>
              </a:rPr>
              <a:t>Unvisited: [1,2,3,4,5]</a:t>
            </a:r>
          </a:p>
        </p:txBody>
      </p:sp>
    </p:spTree>
    <p:extLst>
      <p:ext uri="{BB962C8B-B14F-4D97-AF65-F5344CB8AC3E}">
        <p14:creationId xmlns:p14="http://schemas.microsoft.com/office/powerpoint/2010/main" val="2702494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0"/>
          <p:cNvSpPr txBox="1"/>
          <p:nvPr/>
        </p:nvSpPr>
        <p:spPr>
          <a:xfrm>
            <a:off x="464583" y="760771"/>
            <a:ext cx="4503012" cy="245773"/>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 Dijstra algorithms</a:t>
            </a:r>
          </a:p>
        </p:txBody>
      </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p:cNvCxnSpPr>
          <p:nvPr/>
        </p:nvCxnSpPr>
        <p:spPr>
          <a:xfrm>
            <a:off x="1550053" y="1853628"/>
            <a:ext cx="107113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5</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1</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1</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7</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3</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graphicFrame>
        <p:nvGraphicFramePr>
          <p:cNvPr id="5" name="Table 5">
            <a:extLst>
              <a:ext uri="{FF2B5EF4-FFF2-40B4-BE49-F238E27FC236}">
                <a16:creationId xmlns:a16="http://schemas.microsoft.com/office/drawing/2014/main" id="{35A148F4-34E8-A225-FFDF-2E8DA066FC2B}"/>
              </a:ext>
            </a:extLst>
          </p:cNvPr>
          <p:cNvGraphicFramePr>
            <a:graphicFrameLocks noGrp="1"/>
          </p:cNvGraphicFramePr>
          <p:nvPr>
            <p:extLst>
              <p:ext uri="{D42A27DB-BD31-4B8C-83A1-F6EECF244321}">
                <p14:modId xmlns:p14="http://schemas.microsoft.com/office/powerpoint/2010/main" val="569463950"/>
              </p:ext>
            </p:extLst>
          </p:nvPr>
        </p:nvGraphicFramePr>
        <p:xfrm>
          <a:off x="5715000" y="1199644"/>
          <a:ext cx="2781300" cy="3060702"/>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535755163"/>
                    </a:ext>
                  </a:extLst>
                </a:gridCol>
                <a:gridCol w="927100">
                  <a:extLst>
                    <a:ext uri="{9D8B030D-6E8A-4147-A177-3AD203B41FA5}">
                      <a16:colId xmlns:a16="http://schemas.microsoft.com/office/drawing/2014/main" val="3304653609"/>
                    </a:ext>
                  </a:extLst>
                </a:gridCol>
                <a:gridCol w="927100">
                  <a:extLst>
                    <a:ext uri="{9D8B030D-6E8A-4147-A177-3AD203B41FA5}">
                      <a16:colId xmlns:a16="http://schemas.microsoft.com/office/drawing/2014/main" val="1225516545"/>
                    </a:ext>
                  </a:extLst>
                </a:gridCol>
              </a:tblGrid>
              <a:tr h="510117">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510117">
                <a:tc>
                  <a:txBody>
                    <a:bodyPr/>
                    <a:lstStyle/>
                    <a:p>
                      <a:pPr algn="ctr"/>
                      <a:r>
                        <a:rPr lang="en-US" sz="1400" b="1"/>
                        <a:t>1</a:t>
                      </a:r>
                      <a:endParaRPr lang="en-ID" sz="1400" b="1"/>
                    </a:p>
                  </a:txBody>
                  <a:tcPr marL="45720" marR="45720" marT="22860" marB="22860"/>
                </a:tc>
                <a:tc>
                  <a:txBody>
                    <a:bodyPr/>
                    <a:lstStyle/>
                    <a:p>
                      <a:pPr algn="ctr"/>
                      <a:r>
                        <a:rPr lang="en-US" sz="1400"/>
                        <a:t>0</a:t>
                      </a:r>
                      <a:endParaRPr lang="en-ID" sz="1400"/>
                    </a:p>
                  </a:txBody>
                  <a:tcPr marL="45720" marR="45720" marT="22860" marB="22860"/>
                </a:tc>
                <a:tc>
                  <a:txBody>
                    <a:bodyPr/>
                    <a:lstStyle/>
                    <a:p>
                      <a:pPr algn="ctr"/>
                      <a:endParaRPr lang="en-ID" sz="1400"/>
                    </a:p>
                  </a:txBody>
                  <a:tcPr marL="45720" marR="45720" marT="22860" marB="22860"/>
                </a:tc>
                <a:extLst>
                  <a:ext uri="{0D108BD9-81ED-4DB2-BD59-A6C34878D82A}">
                    <a16:rowId xmlns:a16="http://schemas.microsoft.com/office/drawing/2014/main" val="2946383453"/>
                  </a:ext>
                </a:extLst>
              </a:tr>
              <a:tr h="510117">
                <a:tc>
                  <a:txBody>
                    <a:bodyPr/>
                    <a:lstStyle/>
                    <a:p>
                      <a:pPr algn="ctr"/>
                      <a:r>
                        <a:rPr lang="en-US" sz="1400"/>
                        <a:t>2</a:t>
                      </a:r>
                      <a:endParaRPr lang="en-ID" sz="1400"/>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510117">
                <a:tc>
                  <a:txBody>
                    <a:bodyPr/>
                    <a:lstStyle/>
                    <a:p>
                      <a:pPr algn="ctr"/>
                      <a:r>
                        <a:rPr lang="en-US" sz="1400"/>
                        <a:t>3</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510117">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7</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4047441517"/>
                  </a:ext>
                </a:extLst>
              </a:tr>
              <a:tr h="510117">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a:t>
                      </a:r>
                    </a:p>
                    <a:p>
                      <a:pPr algn="ctr"/>
                      <a:endParaRPr lang="en-ID" sz="1400"/>
                    </a:p>
                  </a:txBody>
                  <a:tcPr marL="45720" marR="45720" marT="22860" marB="22860"/>
                </a:tc>
                <a:tc>
                  <a:txBody>
                    <a:bodyPr/>
                    <a:lstStyle/>
                    <a:p>
                      <a:pPr algn="ctr"/>
                      <a:endParaRPr lang="en-ID" sz="1400"/>
                    </a:p>
                  </a:txBody>
                  <a:tcPr marL="45720" marR="45720" marT="22860" marB="22860"/>
                </a:tc>
                <a:extLst>
                  <a:ext uri="{0D108BD9-81ED-4DB2-BD59-A6C34878D82A}">
                    <a16:rowId xmlns:a16="http://schemas.microsoft.com/office/drawing/2014/main" val="3467249648"/>
                  </a:ext>
                </a:extLst>
              </a:tr>
            </a:tbl>
          </a:graphicData>
        </a:graphic>
      </p:graphicFrame>
      <p:sp>
        <p:nvSpPr>
          <p:cNvPr id="6" name="TextBox 40">
            <a:extLst>
              <a:ext uri="{FF2B5EF4-FFF2-40B4-BE49-F238E27FC236}">
                <a16:creationId xmlns:a16="http://schemas.microsoft.com/office/drawing/2014/main" id="{1A3DBF9D-14EE-C2C1-C193-343A5F21D6D3}"/>
              </a:ext>
            </a:extLst>
          </p:cNvPr>
          <p:cNvSpPr txBox="1"/>
          <p:nvPr/>
        </p:nvSpPr>
        <p:spPr>
          <a:xfrm>
            <a:off x="514350" y="4035113"/>
            <a:ext cx="4503012" cy="515077"/>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Visited: [1]</a:t>
            </a:r>
          </a:p>
          <a:p>
            <a:pPr marL="323848" lvl="1" indent="-161924">
              <a:lnSpc>
                <a:spcPts val="2100"/>
              </a:lnSpc>
              <a:buFont typeface="Arial"/>
              <a:buChar char="•"/>
            </a:pPr>
            <a:r>
              <a:rPr lang="en-US" sz="1500">
                <a:solidFill>
                  <a:srgbClr val="504C44"/>
                </a:solidFill>
                <a:latin typeface="Inter"/>
              </a:rPr>
              <a:t>Unvisited: [2,3,4,5]</a:t>
            </a:r>
          </a:p>
        </p:txBody>
      </p:sp>
    </p:spTree>
    <p:extLst>
      <p:ext uri="{BB962C8B-B14F-4D97-AF65-F5344CB8AC3E}">
        <p14:creationId xmlns:p14="http://schemas.microsoft.com/office/powerpoint/2010/main" val="2014217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0"/>
          <p:cNvSpPr txBox="1"/>
          <p:nvPr/>
        </p:nvSpPr>
        <p:spPr>
          <a:xfrm>
            <a:off x="464583" y="760771"/>
            <a:ext cx="4503012" cy="245773"/>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 Dijstra algorithms</a:t>
            </a:r>
          </a:p>
        </p:txBody>
      </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p:cNvCxnSpPr>
          <p:nvPr/>
        </p:nvCxnSpPr>
        <p:spPr>
          <a:xfrm>
            <a:off x="1550053" y="1853628"/>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5</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1</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1</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7</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3</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graphicFrame>
        <p:nvGraphicFramePr>
          <p:cNvPr id="5" name="Table 5">
            <a:extLst>
              <a:ext uri="{FF2B5EF4-FFF2-40B4-BE49-F238E27FC236}">
                <a16:creationId xmlns:a16="http://schemas.microsoft.com/office/drawing/2014/main" id="{35A148F4-34E8-A225-FFDF-2E8DA066FC2B}"/>
              </a:ext>
            </a:extLst>
          </p:cNvPr>
          <p:cNvGraphicFramePr>
            <a:graphicFrameLocks noGrp="1"/>
          </p:cNvGraphicFramePr>
          <p:nvPr>
            <p:extLst>
              <p:ext uri="{D42A27DB-BD31-4B8C-83A1-F6EECF244321}">
                <p14:modId xmlns:p14="http://schemas.microsoft.com/office/powerpoint/2010/main" val="2779449728"/>
              </p:ext>
            </p:extLst>
          </p:nvPr>
        </p:nvGraphicFramePr>
        <p:xfrm>
          <a:off x="5715000" y="1199644"/>
          <a:ext cx="2781300" cy="3060702"/>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535755163"/>
                    </a:ext>
                  </a:extLst>
                </a:gridCol>
                <a:gridCol w="927100">
                  <a:extLst>
                    <a:ext uri="{9D8B030D-6E8A-4147-A177-3AD203B41FA5}">
                      <a16:colId xmlns:a16="http://schemas.microsoft.com/office/drawing/2014/main" val="3304653609"/>
                    </a:ext>
                  </a:extLst>
                </a:gridCol>
                <a:gridCol w="927100">
                  <a:extLst>
                    <a:ext uri="{9D8B030D-6E8A-4147-A177-3AD203B41FA5}">
                      <a16:colId xmlns:a16="http://schemas.microsoft.com/office/drawing/2014/main" val="1225516545"/>
                    </a:ext>
                  </a:extLst>
                </a:gridCol>
              </a:tblGrid>
              <a:tr h="510117">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510117">
                <a:tc>
                  <a:txBody>
                    <a:bodyPr/>
                    <a:lstStyle/>
                    <a:p>
                      <a:pPr algn="ctr"/>
                      <a:r>
                        <a:rPr lang="en-US" sz="1400" b="1"/>
                        <a:t>1</a:t>
                      </a:r>
                      <a:endParaRPr lang="en-ID" sz="1400" b="1"/>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510117">
                <a:tc>
                  <a:txBody>
                    <a:bodyPr/>
                    <a:lstStyle/>
                    <a:p>
                      <a:pPr algn="ctr"/>
                      <a:r>
                        <a:rPr lang="en-US" sz="1400"/>
                        <a:t>2</a:t>
                      </a:r>
                      <a:endParaRPr lang="en-ID" sz="1400"/>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510117">
                <a:tc>
                  <a:txBody>
                    <a:bodyPr/>
                    <a:lstStyle/>
                    <a:p>
                      <a:pPr algn="ctr"/>
                      <a:r>
                        <a:rPr lang="en-US" sz="1400" b="1"/>
                        <a:t>3</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510117">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4</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510117">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a:t>
                      </a:r>
                    </a:p>
                    <a:p>
                      <a:pPr algn="ctr"/>
                      <a:endParaRPr lang="en-ID" sz="1400"/>
                    </a:p>
                  </a:txBody>
                  <a:tcPr marL="45720" marR="45720" marT="22860" marB="22860"/>
                </a:tc>
                <a:tc>
                  <a:txBody>
                    <a:bodyPr/>
                    <a:lstStyle/>
                    <a:p>
                      <a:pPr algn="ctr"/>
                      <a:endParaRPr lang="en-ID" sz="1400"/>
                    </a:p>
                  </a:txBody>
                  <a:tcPr marL="45720" marR="45720" marT="22860" marB="22860"/>
                </a:tc>
                <a:extLst>
                  <a:ext uri="{0D108BD9-81ED-4DB2-BD59-A6C34878D82A}">
                    <a16:rowId xmlns:a16="http://schemas.microsoft.com/office/drawing/2014/main" val="3467249648"/>
                  </a:ext>
                </a:extLst>
              </a:tr>
            </a:tbl>
          </a:graphicData>
        </a:graphic>
      </p:graphicFrame>
      <p:sp>
        <p:nvSpPr>
          <p:cNvPr id="6" name="TextBox 40">
            <a:extLst>
              <a:ext uri="{FF2B5EF4-FFF2-40B4-BE49-F238E27FC236}">
                <a16:creationId xmlns:a16="http://schemas.microsoft.com/office/drawing/2014/main" id="{1A3DBF9D-14EE-C2C1-C193-343A5F21D6D3}"/>
              </a:ext>
            </a:extLst>
          </p:cNvPr>
          <p:cNvSpPr txBox="1"/>
          <p:nvPr/>
        </p:nvSpPr>
        <p:spPr>
          <a:xfrm>
            <a:off x="514350" y="4035113"/>
            <a:ext cx="4503012" cy="515077"/>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Visited: [1,3]</a:t>
            </a:r>
          </a:p>
          <a:p>
            <a:pPr marL="323848" lvl="1" indent="-161924">
              <a:lnSpc>
                <a:spcPts val="2100"/>
              </a:lnSpc>
              <a:buFont typeface="Arial"/>
              <a:buChar char="•"/>
            </a:pPr>
            <a:r>
              <a:rPr lang="en-US" sz="1500">
                <a:solidFill>
                  <a:srgbClr val="504C44"/>
                </a:solidFill>
                <a:latin typeface="Inter"/>
              </a:rPr>
              <a:t>Unvisited: [2,4,5]</a:t>
            </a:r>
          </a:p>
        </p:txBody>
      </p:sp>
    </p:spTree>
    <p:extLst>
      <p:ext uri="{BB962C8B-B14F-4D97-AF65-F5344CB8AC3E}">
        <p14:creationId xmlns:p14="http://schemas.microsoft.com/office/powerpoint/2010/main" val="1776551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0"/>
          <p:cNvSpPr txBox="1"/>
          <p:nvPr/>
        </p:nvSpPr>
        <p:spPr>
          <a:xfrm>
            <a:off x="464583" y="760771"/>
            <a:ext cx="4503012" cy="245773"/>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 Dijstra algorithms</a:t>
            </a:r>
          </a:p>
        </p:txBody>
      </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p:cNvCxnSpPr>
          <p:nvPr/>
        </p:nvCxnSpPr>
        <p:spPr>
          <a:xfrm>
            <a:off x="1550053" y="1853628"/>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5</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1</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1</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7</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3</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graphicFrame>
        <p:nvGraphicFramePr>
          <p:cNvPr id="5" name="Table 5">
            <a:extLst>
              <a:ext uri="{FF2B5EF4-FFF2-40B4-BE49-F238E27FC236}">
                <a16:creationId xmlns:a16="http://schemas.microsoft.com/office/drawing/2014/main" id="{35A148F4-34E8-A225-FFDF-2E8DA066FC2B}"/>
              </a:ext>
            </a:extLst>
          </p:cNvPr>
          <p:cNvGraphicFramePr>
            <a:graphicFrameLocks noGrp="1"/>
          </p:cNvGraphicFramePr>
          <p:nvPr>
            <p:extLst>
              <p:ext uri="{D42A27DB-BD31-4B8C-83A1-F6EECF244321}">
                <p14:modId xmlns:p14="http://schemas.microsoft.com/office/powerpoint/2010/main" val="3512784093"/>
              </p:ext>
            </p:extLst>
          </p:nvPr>
        </p:nvGraphicFramePr>
        <p:xfrm>
          <a:off x="5715000" y="1199644"/>
          <a:ext cx="2781300" cy="3060702"/>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535755163"/>
                    </a:ext>
                  </a:extLst>
                </a:gridCol>
                <a:gridCol w="927100">
                  <a:extLst>
                    <a:ext uri="{9D8B030D-6E8A-4147-A177-3AD203B41FA5}">
                      <a16:colId xmlns:a16="http://schemas.microsoft.com/office/drawing/2014/main" val="3304653609"/>
                    </a:ext>
                  </a:extLst>
                </a:gridCol>
                <a:gridCol w="927100">
                  <a:extLst>
                    <a:ext uri="{9D8B030D-6E8A-4147-A177-3AD203B41FA5}">
                      <a16:colId xmlns:a16="http://schemas.microsoft.com/office/drawing/2014/main" val="1225516545"/>
                    </a:ext>
                  </a:extLst>
                </a:gridCol>
              </a:tblGrid>
              <a:tr h="510117">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510117">
                <a:tc>
                  <a:txBody>
                    <a:bodyPr/>
                    <a:lstStyle/>
                    <a:p>
                      <a:pPr algn="ctr"/>
                      <a:r>
                        <a:rPr lang="en-US" sz="1400" b="1"/>
                        <a:t>1</a:t>
                      </a:r>
                      <a:endParaRPr lang="en-ID" sz="1400" b="1"/>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510117">
                <a:tc>
                  <a:txBody>
                    <a:bodyPr/>
                    <a:lstStyle/>
                    <a:p>
                      <a:pPr algn="ctr"/>
                      <a:r>
                        <a:rPr lang="en-US" sz="1400" b="1"/>
                        <a:t>2</a:t>
                      </a:r>
                      <a:endParaRPr lang="en-ID" sz="1400" b="1"/>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510117">
                <a:tc>
                  <a:txBody>
                    <a:bodyPr/>
                    <a:lstStyle/>
                    <a:p>
                      <a:pPr algn="ctr"/>
                      <a:r>
                        <a:rPr lang="en-US" sz="1400" b="1"/>
                        <a:t>3</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510117">
                <a:tc>
                  <a:txBody>
                    <a:bodyPr/>
                    <a:lstStyle/>
                    <a:p>
                      <a:pPr algn="ctr"/>
                      <a:r>
                        <a:rPr lang="en-US" sz="1400"/>
                        <a:t>4</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4</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510117">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9</a:t>
                      </a:r>
                    </a:p>
                    <a:p>
                      <a:pPr algn="ctr"/>
                      <a:endParaRPr lang="en-ID" sz="1400"/>
                    </a:p>
                  </a:txBody>
                  <a:tcPr marL="45720" marR="45720" marT="22860" marB="22860"/>
                </a:tc>
                <a:tc>
                  <a:txBody>
                    <a:bodyPr/>
                    <a:lstStyle/>
                    <a:p>
                      <a:pPr algn="ctr"/>
                      <a:r>
                        <a:rPr lang="en-US" sz="1400"/>
                        <a:t>2</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
        <p:nvSpPr>
          <p:cNvPr id="6" name="TextBox 40">
            <a:extLst>
              <a:ext uri="{FF2B5EF4-FFF2-40B4-BE49-F238E27FC236}">
                <a16:creationId xmlns:a16="http://schemas.microsoft.com/office/drawing/2014/main" id="{1A3DBF9D-14EE-C2C1-C193-343A5F21D6D3}"/>
              </a:ext>
            </a:extLst>
          </p:cNvPr>
          <p:cNvSpPr txBox="1"/>
          <p:nvPr/>
        </p:nvSpPr>
        <p:spPr>
          <a:xfrm>
            <a:off x="514350" y="4035113"/>
            <a:ext cx="4503012" cy="515077"/>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Visited: [1,3,2]</a:t>
            </a:r>
          </a:p>
          <a:p>
            <a:pPr marL="323848" lvl="1" indent="-161924">
              <a:lnSpc>
                <a:spcPts val="2100"/>
              </a:lnSpc>
              <a:buFont typeface="Arial"/>
              <a:buChar char="•"/>
            </a:pPr>
            <a:r>
              <a:rPr lang="en-US" sz="1500">
                <a:solidFill>
                  <a:srgbClr val="504C44"/>
                </a:solidFill>
                <a:latin typeface="Inter"/>
              </a:rPr>
              <a:t>Unvisited: [4,5]</a:t>
            </a:r>
          </a:p>
        </p:txBody>
      </p:sp>
    </p:spTree>
    <p:extLst>
      <p:ext uri="{BB962C8B-B14F-4D97-AF65-F5344CB8AC3E}">
        <p14:creationId xmlns:p14="http://schemas.microsoft.com/office/powerpoint/2010/main" val="892463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0"/>
          <p:cNvSpPr txBox="1"/>
          <p:nvPr/>
        </p:nvSpPr>
        <p:spPr>
          <a:xfrm>
            <a:off x="464583" y="760771"/>
            <a:ext cx="4503012" cy="245773"/>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 Dijstra algorithms</a:t>
            </a:r>
          </a:p>
        </p:txBody>
      </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p:cNvCxnSpPr>
          <p:nvPr/>
        </p:nvCxnSpPr>
        <p:spPr>
          <a:xfrm>
            <a:off x="1550053" y="1853628"/>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5</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1</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1</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7</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3</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graphicFrame>
        <p:nvGraphicFramePr>
          <p:cNvPr id="5" name="Table 5">
            <a:extLst>
              <a:ext uri="{FF2B5EF4-FFF2-40B4-BE49-F238E27FC236}">
                <a16:creationId xmlns:a16="http://schemas.microsoft.com/office/drawing/2014/main" id="{35A148F4-34E8-A225-FFDF-2E8DA066FC2B}"/>
              </a:ext>
            </a:extLst>
          </p:cNvPr>
          <p:cNvGraphicFramePr>
            <a:graphicFrameLocks noGrp="1"/>
          </p:cNvGraphicFramePr>
          <p:nvPr>
            <p:extLst>
              <p:ext uri="{D42A27DB-BD31-4B8C-83A1-F6EECF244321}">
                <p14:modId xmlns:p14="http://schemas.microsoft.com/office/powerpoint/2010/main" val="309936235"/>
              </p:ext>
            </p:extLst>
          </p:nvPr>
        </p:nvGraphicFramePr>
        <p:xfrm>
          <a:off x="5715000" y="1199644"/>
          <a:ext cx="2781300" cy="3057821"/>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535755163"/>
                    </a:ext>
                  </a:extLst>
                </a:gridCol>
                <a:gridCol w="927100">
                  <a:extLst>
                    <a:ext uri="{9D8B030D-6E8A-4147-A177-3AD203B41FA5}">
                      <a16:colId xmlns:a16="http://schemas.microsoft.com/office/drawing/2014/main" val="3304653609"/>
                    </a:ext>
                  </a:extLst>
                </a:gridCol>
                <a:gridCol w="927100">
                  <a:extLst>
                    <a:ext uri="{9D8B030D-6E8A-4147-A177-3AD203B41FA5}">
                      <a16:colId xmlns:a16="http://schemas.microsoft.com/office/drawing/2014/main" val="1225516545"/>
                    </a:ext>
                  </a:extLst>
                </a:gridCol>
              </a:tblGrid>
              <a:tr h="507236">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510117">
                <a:tc>
                  <a:txBody>
                    <a:bodyPr/>
                    <a:lstStyle/>
                    <a:p>
                      <a:pPr algn="ctr"/>
                      <a:r>
                        <a:rPr lang="en-US" sz="1400" b="1"/>
                        <a:t>1</a:t>
                      </a:r>
                      <a:endParaRPr lang="en-ID" sz="1400" b="1"/>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510117">
                <a:tc>
                  <a:txBody>
                    <a:bodyPr/>
                    <a:lstStyle/>
                    <a:p>
                      <a:pPr algn="ctr"/>
                      <a:r>
                        <a:rPr lang="en-US" sz="1400" b="1"/>
                        <a:t>2</a:t>
                      </a:r>
                      <a:endParaRPr lang="en-ID" sz="1400" b="1"/>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510117">
                <a:tc>
                  <a:txBody>
                    <a:bodyPr/>
                    <a:lstStyle/>
                    <a:p>
                      <a:pPr algn="ctr"/>
                      <a:r>
                        <a:rPr lang="en-US" sz="1400" b="1"/>
                        <a:t>3</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510117">
                <a:tc>
                  <a:txBody>
                    <a:bodyPr/>
                    <a:lstStyle/>
                    <a:p>
                      <a:pPr algn="ctr"/>
                      <a:r>
                        <a:rPr lang="en-US" sz="1400" b="1"/>
                        <a:t>4</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4</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510117">
                <a:tc>
                  <a:txBody>
                    <a:bodyPr/>
                    <a:lstStyle/>
                    <a:p>
                      <a:pPr algn="ctr"/>
                      <a:r>
                        <a:rPr lang="en-US" sz="1400"/>
                        <a:t>5</a:t>
                      </a:r>
                      <a:endParaRPr lang="en-ID" sz="1400"/>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5</a:t>
                      </a:r>
                    </a:p>
                    <a:p>
                      <a:pPr algn="ctr"/>
                      <a:endParaRPr lang="en-ID" sz="1400"/>
                    </a:p>
                  </a:txBody>
                  <a:tcPr marL="45720" marR="45720" marT="22860" marB="22860"/>
                </a:tc>
                <a:tc>
                  <a:txBody>
                    <a:bodyPr/>
                    <a:lstStyle/>
                    <a:p>
                      <a:pPr algn="ctr"/>
                      <a:r>
                        <a:rPr lang="en-US" sz="1400"/>
                        <a:t>4</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
        <p:nvSpPr>
          <p:cNvPr id="6" name="TextBox 40">
            <a:extLst>
              <a:ext uri="{FF2B5EF4-FFF2-40B4-BE49-F238E27FC236}">
                <a16:creationId xmlns:a16="http://schemas.microsoft.com/office/drawing/2014/main" id="{1A3DBF9D-14EE-C2C1-C193-343A5F21D6D3}"/>
              </a:ext>
            </a:extLst>
          </p:cNvPr>
          <p:cNvSpPr txBox="1"/>
          <p:nvPr/>
        </p:nvSpPr>
        <p:spPr>
          <a:xfrm>
            <a:off x="514350" y="4035113"/>
            <a:ext cx="4503012" cy="515077"/>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Visited: [1,3,2,4]</a:t>
            </a:r>
          </a:p>
          <a:p>
            <a:pPr marL="323848" lvl="1" indent="-161924">
              <a:lnSpc>
                <a:spcPts val="2100"/>
              </a:lnSpc>
              <a:buFont typeface="Arial"/>
              <a:buChar char="•"/>
            </a:pPr>
            <a:r>
              <a:rPr lang="en-US" sz="1500">
                <a:solidFill>
                  <a:srgbClr val="504C44"/>
                </a:solidFill>
                <a:latin typeface="Inter"/>
              </a:rPr>
              <a:t>Unvisited: [5]</a:t>
            </a:r>
          </a:p>
        </p:txBody>
      </p:sp>
    </p:spTree>
    <p:extLst>
      <p:ext uri="{BB962C8B-B14F-4D97-AF65-F5344CB8AC3E}">
        <p14:creationId xmlns:p14="http://schemas.microsoft.com/office/powerpoint/2010/main" val="232901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0"/>
          <p:cNvSpPr txBox="1"/>
          <p:nvPr/>
        </p:nvSpPr>
        <p:spPr>
          <a:xfrm>
            <a:off x="464583" y="760771"/>
            <a:ext cx="4503012" cy="245773"/>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 Dijstra algorithms</a:t>
            </a:r>
          </a:p>
        </p:txBody>
      </p:sp>
      <p:sp>
        <p:nvSpPr>
          <p:cNvPr id="15" name="Oval 57">
            <a:extLst>
              <a:ext uri="{FF2B5EF4-FFF2-40B4-BE49-F238E27FC236}">
                <a16:creationId xmlns:a16="http://schemas.microsoft.com/office/drawing/2014/main" id="{9908003E-E49A-341A-7927-B155372955AA}"/>
              </a:ext>
            </a:extLst>
          </p:cNvPr>
          <p:cNvSpPr/>
          <p:nvPr/>
        </p:nvSpPr>
        <p:spPr>
          <a:xfrm>
            <a:off x="891155"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1</a:t>
            </a:r>
          </a:p>
        </p:txBody>
      </p:sp>
      <p:sp>
        <p:nvSpPr>
          <p:cNvPr id="25" name="Oval 57">
            <a:extLst>
              <a:ext uri="{FF2B5EF4-FFF2-40B4-BE49-F238E27FC236}">
                <a16:creationId xmlns:a16="http://schemas.microsoft.com/office/drawing/2014/main" id="{27970A40-2A88-350A-C29C-86826556B50B}"/>
              </a:ext>
            </a:extLst>
          </p:cNvPr>
          <p:cNvSpPr/>
          <p:nvPr/>
        </p:nvSpPr>
        <p:spPr>
          <a:xfrm>
            <a:off x="891155"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3</a:t>
            </a:r>
          </a:p>
        </p:txBody>
      </p:sp>
      <p:sp>
        <p:nvSpPr>
          <p:cNvPr id="26" name="Oval 57">
            <a:extLst>
              <a:ext uri="{FF2B5EF4-FFF2-40B4-BE49-F238E27FC236}">
                <a16:creationId xmlns:a16="http://schemas.microsoft.com/office/drawing/2014/main" id="{CFA375F9-8DC1-98A4-2549-59A6E4844F2D}"/>
              </a:ext>
            </a:extLst>
          </p:cNvPr>
          <p:cNvSpPr/>
          <p:nvPr/>
        </p:nvSpPr>
        <p:spPr>
          <a:xfrm>
            <a:off x="2621187" y="1562519"/>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2</a:t>
            </a:r>
          </a:p>
        </p:txBody>
      </p:sp>
      <p:sp>
        <p:nvSpPr>
          <p:cNvPr id="27" name="Oval 57">
            <a:extLst>
              <a:ext uri="{FF2B5EF4-FFF2-40B4-BE49-F238E27FC236}">
                <a16:creationId xmlns:a16="http://schemas.microsoft.com/office/drawing/2014/main" id="{1CF23097-6DC5-F0B6-EF27-F42C20F3F228}"/>
              </a:ext>
            </a:extLst>
          </p:cNvPr>
          <p:cNvSpPr/>
          <p:nvPr/>
        </p:nvSpPr>
        <p:spPr>
          <a:xfrm>
            <a:off x="2633810" y="2833268"/>
            <a:ext cx="658899" cy="582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4</a:t>
            </a:r>
          </a:p>
        </p:txBody>
      </p:sp>
      <p:sp>
        <p:nvSpPr>
          <p:cNvPr id="28" name="Oval 57">
            <a:extLst>
              <a:ext uri="{FF2B5EF4-FFF2-40B4-BE49-F238E27FC236}">
                <a16:creationId xmlns:a16="http://schemas.microsoft.com/office/drawing/2014/main" id="{EC6D6990-425E-F284-C0F2-9656B139CD54}"/>
              </a:ext>
            </a:extLst>
          </p:cNvPr>
          <p:cNvSpPr/>
          <p:nvPr/>
        </p:nvSpPr>
        <p:spPr>
          <a:xfrm>
            <a:off x="3927726" y="2233039"/>
            <a:ext cx="658899" cy="5822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5</a:t>
            </a:r>
          </a:p>
        </p:txBody>
      </p:sp>
      <p:cxnSp>
        <p:nvCxnSpPr>
          <p:cNvPr id="32" name="Straight Connector 31">
            <a:extLst>
              <a:ext uri="{FF2B5EF4-FFF2-40B4-BE49-F238E27FC236}">
                <a16:creationId xmlns:a16="http://schemas.microsoft.com/office/drawing/2014/main" id="{6CCD8DF9-F8A5-2392-3F83-BBFBFE79235C}"/>
              </a:ext>
            </a:extLst>
          </p:cNvPr>
          <p:cNvCxnSpPr>
            <a:cxnSpLocks/>
          </p:cNvCxnSpPr>
          <p:nvPr/>
        </p:nvCxnSpPr>
        <p:spPr>
          <a:xfrm>
            <a:off x="1550053" y="1853628"/>
            <a:ext cx="1071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32653B-A556-8A5A-6C42-607D20B5ED25}"/>
              </a:ext>
            </a:extLst>
          </p:cNvPr>
          <p:cNvCxnSpPr>
            <a:stCxn id="15" idx="4"/>
            <a:endCxn id="25" idx="0"/>
          </p:cNvCxnSpPr>
          <p:nvPr/>
        </p:nvCxnSpPr>
        <p:spPr>
          <a:xfrm>
            <a:off x="1220604" y="2144738"/>
            <a:ext cx="0" cy="688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C1A5B1-69D2-B62D-F6E2-377ECC7E1F53}"/>
              </a:ext>
            </a:extLst>
          </p:cNvPr>
          <p:cNvCxnSpPr>
            <a:stCxn id="25" idx="6"/>
            <a:endCxn id="27" idx="2"/>
          </p:cNvCxnSpPr>
          <p:nvPr/>
        </p:nvCxnSpPr>
        <p:spPr>
          <a:xfrm flipV="1">
            <a:off x="1550053" y="3124377"/>
            <a:ext cx="108375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65B9CA-1C2D-C6E5-03EA-1D610DF3DDEE}"/>
              </a:ext>
            </a:extLst>
          </p:cNvPr>
          <p:cNvCxnSpPr>
            <a:stCxn id="26" idx="4"/>
            <a:endCxn id="27" idx="0"/>
          </p:cNvCxnSpPr>
          <p:nvPr/>
        </p:nvCxnSpPr>
        <p:spPr>
          <a:xfrm>
            <a:off x="2950637" y="2144738"/>
            <a:ext cx="12623" cy="68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44241D-E78B-CC0F-52E0-4264C67CBC54}"/>
              </a:ext>
            </a:extLst>
          </p:cNvPr>
          <p:cNvCxnSpPr>
            <a:stCxn id="26" idx="6"/>
            <a:endCxn id="28" idx="1"/>
          </p:cNvCxnSpPr>
          <p:nvPr/>
        </p:nvCxnSpPr>
        <p:spPr>
          <a:xfrm>
            <a:off x="3280086" y="1853629"/>
            <a:ext cx="744134" cy="46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F0C0E6-6755-3BE6-4D8A-1DEBED33517F}"/>
              </a:ext>
            </a:extLst>
          </p:cNvPr>
          <p:cNvCxnSpPr>
            <a:stCxn id="27" idx="6"/>
            <a:endCxn id="28" idx="3"/>
          </p:cNvCxnSpPr>
          <p:nvPr/>
        </p:nvCxnSpPr>
        <p:spPr>
          <a:xfrm flipV="1">
            <a:off x="3292709" y="2729994"/>
            <a:ext cx="731511" cy="3943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329EF4-96B7-46CB-A9BE-32821F3CE100}"/>
              </a:ext>
            </a:extLst>
          </p:cNvPr>
          <p:cNvSpPr txBox="1"/>
          <p:nvPr/>
        </p:nvSpPr>
        <p:spPr>
          <a:xfrm>
            <a:off x="1852498" y="1668962"/>
            <a:ext cx="395227" cy="200055"/>
          </a:xfrm>
          <a:prstGeom prst="rect">
            <a:avLst/>
          </a:prstGeom>
          <a:noFill/>
        </p:spPr>
        <p:txBody>
          <a:bodyPr wrap="square" rtlCol="0">
            <a:spAutoFit/>
          </a:bodyPr>
          <a:lstStyle/>
          <a:p>
            <a:pPr algn="ctr"/>
            <a:r>
              <a:rPr lang="en-US" sz="700"/>
              <a:t>2</a:t>
            </a:r>
            <a:endParaRPr lang="en-ID" sz="700"/>
          </a:p>
        </p:txBody>
      </p:sp>
      <p:sp>
        <p:nvSpPr>
          <p:cNvPr id="55" name="TextBox 54">
            <a:extLst>
              <a:ext uri="{FF2B5EF4-FFF2-40B4-BE49-F238E27FC236}">
                <a16:creationId xmlns:a16="http://schemas.microsoft.com/office/drawing/2014/main" id="{60B9902A-97DC-E0C2-26B2-37F1E85A05FC}"/>
              </a:ext>
            </a:extLst>
          </p:cNvPr>
          <p:cNvSpPr txBox="1"/>
          <p:nvPr/>
        </p:nvSpPr>
        <p:spPr>
          <a:xfrm>
            <a:off x="2878714" y="2357558"/>
            <a:ext cx="395227" cy="200055"/>
          </a:xfrm>
          <a:prstGeom prst="rect">
            <a:avLst/>
          </a:prstGeom>
          <a:noFill/>
        </p:spPr>
        <p:txBody>
          <a:bodyPr wrap="square" rtlCol="0">
            <a:spAutoFit/>
          </a:bodyPr>
          <a:lstStyle/>
          <a:p>
            <a:pPr algn="ctr"/>
            <a:r>
              <a:rPr lang="en-US" sz="700"/>
              <a:t>5</a:t>
            </a:r>
            <a:endParaRPr lang="en-ID" sz="700"/>
          </a:p>
        </p:txBody>
      </p:sp>
      <p:sp>
        <p:nvSpPr>
          <p:cNvPr id="56" name="TextBox 55">
            <a:extLst>
              <a:ext uri="{FF2B5EF4-FFF2-40B4-BE49-F238E27FC236}">
                <a16:creationId xmlns:a16="http://schemas.microsoft.com/office/drawing/2014/main" id="{9136DC8D-6D95-6D5B-3564-0D39574B49B9}"/>
              </a:ext>
            </a:extLst>
          </p:cNvPr>
          <p:cNvSpPr txBox="1"/>
          <p:nvPr/>
        </p:nvSpPr>
        <p:spPr>
          <a:xfrm>
            <a:off x="876465" y="2331411"/>
            <a:ext cx="395227" cy="200055"/>
          </a:xfrm>
          <a:prstGeom prst="rect">
            <a:avLst/>
          </a:prstGeom>
          <a:noFill/>
        </p:spPr>
        <p:txBody>
          <a:bodyPr wrap="square" rtlCol="0">
            <a:spAutoFit/>
          </a:bodyPr>
          <a:lstStyle/>
          <a:p>
            <a:pPr algn="ctr"/>
            <a:r>
              <a:rPr lang="en-US" sz="700"/>
              <a:t>1</a:t>
            </a:r>
            <a:endParaRPr lang="en-ID" sz="700"/>
          </a:p>
        </p:txBody>
      </p:sp>
      <p:sp>
        <p:nvSpPr>
          <p:cNvPr id="57" name="TextBox 56">
            <a:extLst>
              <a:ext uri="{FF2B5EF4-FFF2-40B4-BE49-F238E27FC236}">
                <a16:creationId xmlns:a16="http://schemas.microsoft.com/office/drawing/2014/main" id="{8B1FDD1A-27EF-DF1A-58EE-A392D1CAC1C1}"/>
              </a:ext>
            </a:extLst>
          </p:cNvPr>
          <p:cNvSpPr txBox="1"/>
          <p:nvPr/>
        </p:nvSpPr>
        <p:spPr>
          <a:xfrm>
            <a:off x="3483469" y="2958795"/>
            <a:ext cx="395227" cy="200055"/>
          </a:xfrm>
          <a:prstGeom prst="rect">
            <a:avLst/>
          </a:prstGeom>
          <a:noFill/>
        </p:spPr>
        <p:txBody>
          <a:bodyPr wrap="square" rtlCol="0">
            <a:spAutoFit/>
          </a:bodyPr>
          <a:lstStyle/>
          <a:p>
            <a:pPr algn="ctr"/>
            <a:r>
              <a:rPr lang="en-US" sz="700"/>
              <a:t>1</a:t>
            </a:r>
            <a:endParaRPr lang="en-ID" sz="700"/>
          </a:p>
        </p:txBody>
      </p:sp>
      <p:sp>
        <p:nvSpPr>
          <p:cNvPr id="58" name="TextBox 57">
            <a:extLst>
              <a:ext uri="{FF2B5EF4-FFF2-40B4-BE49-F238E27FC236}">
                <a16:creationId xmlns:a16="http://schemas.microsoft.com/office/drawing/2014/main" id="{6EF0F3C7-F7BE-5407-D52C-425FE197B4AB}"/>
              </a:ext>
            </a:extLst>
          </p:cNvPr>
          <p:cNvSpPr txBox="1"/>
          <p:nvPr/>
        </p:nvSpPr>
        <p:spPr>
          <a:xfrm>
            <a:off x="3483470" y="1837611"/>
            <a:ext cx="395227" cy="200055"/>
          </a:xfrm>
          <a:prstGeom prst="rect">
            <a:avLst/>
          </a:prstGeom>
          <a:noFill/>
        </p:spPr>
        <p:txBody>
          <a:bodyPr wrap="square" rtlCol="0">
            <a:spAutoFit/>
          </a:bodyPr>
          <a:lstStyle/>
          <a:p>
            <a:pPr algn="ctr"/>
            <a:r>
              <a:rPr lang="en-US" sz="700"/>
              <a:t>7</a:t>
            </a:r>
            <a:endParaRPr lang="en-ID" sz="700"/>
          </a:p>
        </p:txBody>
      </p:sp>
      <p:sp>
        <p:nvSpPr>
          <p:cNvPr id="59" name="TextBox 58">
            <a:extLst>
              <a:ext uri="{FF2B5EF4-FFF2-40B4-BE49-F238E27FC236}">
                <a16:creationId xmlns:a16="http://schemas.microsoft.com/office/drawing/2014/main" id="{AA27E0F7-1335-95E7-16FD-9489A985A31D}"/>
              </a:ext>
            </a:extLst>
          </p:cNvPr>
          <p:cNvSpPr txBox="1"/>
          <p:nvPr/>
        </p:nvSpPr>
        <p:spPr>
          <a:xfrm>
            <a:off x="1894318" y="3142417"/>
            <a:ext cx="395227" cy="200055"/>
          </a:xfrm>
          <a:prstGeom prst="rect">
            <a:avLst/>
          </a:prstGeom>
          <a:noFill/>
        </p:spPr>
        <p:txBody>
          <a:bodyPr wrap="square" rtlCol="0">
            <a:spAutoFit/>
          </a:bodyPr>
          <a:lstStyle/>
          <a:p>
            <a:pPr algn="ctr"/>
            <a:r>
              <a:rPr lang="en-US" sz="700"/>
              <a:t>3</a:t>
            </a:r>
            <a:endParaRPr lang="en-ID" sz="700"/>
          </a:p>
        </p:txBody>
      </p:sp>
      <p:cxnSp>
        <p:nvCxnSpPr>
          <p:cNvPr id="63" name="Straight Connector 62">
            <a:extLst>
              <a:ext uri="{FF2B5EF4-FFF2-40B4-BE49-F238E27FC236}">
                <a16:creationId xmlns:a16="http://schemas.microsoft.com/office/drawing/2014/main" id="{7CEE6BDF-62BB-311C-5AA2-01FD52EFED99}"/>
              </a:ext>
            </a:extLst>
          </p:cNvPr>
          <p:cNvCxnSpPr>
            <a:cxnSpLocks/>
            <a:stCxn id="15" idx="5"/>
            <a:endCxn id="27" idx="1"/>
          </p:cNvCxnSpPr>
          <p:nvPr/>
        </p:nvCxnSpPr>
        <p:spPr>
          <a:xfrm>
            <a:off x="1453560" y="2059474"/>
            <a:ext cx="1276744" cy="85905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9EB597-AABA-36BD-F767-2CCD1049DE68}"/>
              </a:ext>
            </a:extLst>
          </p:cNvPr>
          <p:cNvSpPr txBox="1"/>
          <p:nvPr/>
        </p:nvSpPr>
        <p:spPr>
          <a:xfrm>
            <a:off x="1914248" y="2275121"/>
            <a:ext cx="395227" cy="200055"/>
          </a:xfrm>
          <a:prstGeom prst="rect">
            <a:avLst/>
          </a:prstGeom>
          <a:noFill/>
        </p:spPr>
        <p:txBody>
          <a:bodyPr wrap="square" rtlCol="0">
            <a:spAutoFit/>
          </a:bodyPr>
          <a:lstStyle/>
          <a:p>
            <a:pPr algn="ctr"/>
            <a:r>
              <a:rPr lang="en-US" sz="700"/>
              <a:t>7</a:t>
            </a:r>
            <a:endParaRPr lang="en-ID" sz="700"/>
          </a:p>
        </p:txBody>
      </p:sp>
      <p:sp>
        <p:nvSpPr>
          <p:cNvPr id="6" name="TextBox 40">
            <a:extLst>
              <a:ext uri="{FF2B5EF4-FFF2-40B4-BE49-F238E27FC236}">
                <a16:creationId xmlns:a16="http://schemas.microsoft.com/office/drawing/2014/main" id="{1A3DBF9D-14EE-C2C1-C193-343A5F21D6D3}"/>
              </a:ext>
            </a:extLst>
          </p:cNvPr>
          <p:cNvSpPr txBox="1"/>
          <p:nvPr/>
        </p:nvSpPr>
        <p:spPr>
          <a:xfrm>
            <a:off x="514350" y="4035113"/>
            <a:ext cx="4503012" cy="515077"/>
          </a:xfrm>
          <a:prstGeom prst="rect">
            <a:avLst/>
          </a:prstGeom>
        </p:spPr>
        <p:txBody>
          <a:bodyPr lIns="0" tIns="0" rIns="0" bIns="0" rtlCol="0" anchor="t">
            <a:spAutoFit/>
          </a:bodyPr>
          <a:lstStyle/>
          <a:p>
            <a:pPr marL="323848" lvl="1" indent="-161924">
              <a:lnSpc>
                <a:spcPts val="2100"/>
              </a:lnSpc>
              <a:buFont typeface="Arial"/>
              <a:buChar char="•"/>
            </a:pPr>
            <a:r>
              <a:rPr lang="en-US" sz="1500">
                <a:solidFill>
                  <a:srgbClr val="504C44"/>
                </a:solidFill>
                <a:latin typeface="Inter"/>
              </a:rPr>
              <a:t>Visited: [1,3,2,4,5]</a:t>
            </a:r>
          </a:p>
          <a:p>
            <a:pPr marL="323848" lvl="1" indent="-161924">
              <a:lnSpc>
                <a:spcPts val="2100"/>
              </a:lnSpc>
              <a:buFont typeface="Arial"/>
              <a:buChar char="•"/>
            </a:pPr>
            <a:r>
              <a:rPr lang="en-US" sz="1500">
                <a:solidFill>
                  <a:srgbClr val="504C44"/>
                </a:solidFill>
                <a:latin typeface="Inter"/>
              </a:rPr>
              <a:t>Unvisited: []</a:t>
            </a:r>
          </a:p>
        </p:txBody>
      </p:sp>
      <p:graphicFrame>
        <p:nvGraphicFramePr>
          <p:cNvPr id="2" name="Table 5">
            <a:extLst>
              <a:ext uri="{FF2B5EF4-FFF2-40B4-BE49-F238E27FC236}">
                <a16:creationId xmlns:a16="http://schemas.microsoft.com/office/drawing/2014/main" id="{7F11316D-6E74-416C-3386-658326223B06}"/>
              </a:ext>
            </a:extLst>
          </p:cNvPr>
          <p:cNvGraphicFramePr>
            <a:graphicFrameLocks noGrp="1"/>
          </p:cNvGraphicFramePr>
          <p:nvPr>
            <p:extLst>
              <p:ext uri="{D42A27DB-BD31-4B8C-83A1-F6EECF244321}">
                <p14:modId xmlns:p14="http://schemas.microsoft.com/office/powerpoint/2010/main" val="2984539785"/>
              </p:ext>
            </p:extLst>
          </p:nvPr>
        </p:nvGraphicFramePr>
        <p:xfrm>
          <a:off x="5715000" y="1199644"/>
          <a:ext cx="2781300" cy="3060702"/>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535755163"/>
                    </a:ext>
                  </a:extLst>
                </a:gridCol>
                <a:gridCol w="927100">
                  <a:extLst>
                    <a:ext uri="{9D8B030D-6E8A-4147-A177-3AD203B41FA5}">
                      <a16:colId xmlns:a16="http://schemas.microsoft.com/office/drawing/2014/main" val="3304653609"/>
                    </a:ext>
                  </a:extLst>
                </a:gridCol>
                <a:gridCol w="927100">
                  <a:extLst>
                    <a:ext uri="{9D8B030D-6E8A-4147-A177-3AD203B41FA5}">
                      <a16:colId xmlns:a16="http://schemas.microsoft.com/office/drawing/2014/main" val="1225516545"/>
                    </a:ext>
                  </a:extLst>
                </a:gridCol>
              </a:tblGrid>
              <a:tr h="510117">
                <a:tc>
                  <a:txBody>
                    <a:bodyPr/>
                    <a:lstStyle/>
                    <a:p>
                      <a:pPr algn="ctr"/>
                      <a:r>
                        <a:rPr lang="en-US" sz="1000"/>
                        <a:t>Vertex</a:t>
                      </a:r>
                      <a:endParaRPr lang="en-ID" sz="1000"/>
                    </a:p>
                  </a:txBody>
                  <a:tcPr marL="45720" marR="45720" marT="22860" marB="22860"/>
                </a:tc>
                <a:tc>
                  <a:txBody>
                    <a:bodyPr/>
                    <a:lstStyle/>
                    <a:p>
                      <a:pPr algn="ctr"/>
                      <a:r>
                        <a:rPr lang="en-US" sz="1000"/>
                        <a:t>Shortest distance from 1</a:t>
                      </a:r>
                      <a:endParaRPr lang="en-ID" sz="1000"/>
                    </a:p>
                  </a:txBody>
                  <a:tcPr marL="45720" marR="45720" marT="22860" marB="22860"/>
                </a:tc>
                <a:tc>
                  <a:txBody>
                    <a:bodyPr/>
                    <a:lstStyle/>
                    <a:p>
                      <a:pPr algn="ctr"/>
                      <a:r>
                        <a:rPr lang="en-US" sz="1000"/>
                        <a:t>Previous vertex</a:t>
                      </a:r>
                      <a:endParaRPr lang="en-ID" sz="1000"/>
                    </a:p>
                  </a:txBody>
                  <a:tcPr marL="45720" marR="45720" marT="22860" marB="22860"/>
                </a:tc>
                <a:extLst>
                  <a:ext uri="{0D108BD9-81ED-4DB2-BD59-A6C34878D82A}">
                    <a16:rowId xmlns:a16="http://schemas.microsoft.com/office/drawing/2014/main" val="3154805049"/>
                  </a:ext>
                </a:extLst>
              </a:tr>
              <a:tr h="510117">
                <a:tc>
                  <a:txBody>
                    <a:bodyPr/>
                    <a:lstStyle/>
                    <a:p>
                      <a:pPr algn="ctr"/>
                      <a:r>
                        <a:rPr lang="en-US" sz="1400" b="1"/>
                        <a:t>1</a:t>
                      </a:r>
                      <a:endParaRPr lang="en-ID" sz="1400" b="1"/>
                    </a:p>
                  </a:txBody>
                  <a:tcPr marL="45720" marR="45720" marT="22860" marB="22860"/>
                </a:tc>
                <a:tc>
                  <a:txBody>
                    <a:bodyPr/>
                    <a:lstStyle/>
                    <a:p>
                      <a:pPr algn="ctr"/>
                      <a:r>
                        <a:rPr lang="en-US" sz="1400"/>
                        <a:t>0</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2946383453"/>
                  </a:ext>
                </a:extLst>
              </a:tr>
              <a:tr h="510117">
                <a:tc>
                  <a:txBody>
                    <a:bodyPr/>
                    <a:lstStyle/>
                    <a:p>
                      <a:pPr algn="ctr"/>
                      <a:r>
                        <a:rPr lang="en-US" sz="1400" b="1"/>
                        <a:t>2</a:t>
                      </a:r>
                      <a:endParaRPr lang="en-ID" sz="1400" b="1"/>
                    </a:p>
                  </a:txBody>
                  <a:tcPr marL="45720" marR="45720" marT="22860" marB="22860"/>
                </a:tc>
                <a:tc>
                  <a:txBody>
                    <a:bodyPr/>
                    <a:lstStyle/>
                    <a:p>
                      <a:pPr algn="ctr"/>
                      <a:r>
                        <a:rPr lang="en-US" sz="1400"/>
                        <a:t>2</a:t>
                      </a: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3072504239"/>
                  </a:ext>
                </a:extLst>
              </a:tr>
              <a:tr h="510117">
                <a:tc>
                  <a:txBody>
                    <a:bodyPr/>
                    <a:lstStyle/>
                    <a:p>
                      <a:pPr algn="ctr"/>
                      <a:r>
                        <a:rPr lang="en-US" sz="1400" b="1"/>
                        <a:t>3</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1</a:t>
                      </a:r>
                    </a:p>
                    <a:p>
                      <a:pPr algn="ctr"/>
                      <a:endParaRPr lang="en-ID" sz="1400"/>
                    </a:p>
                  </a:txBody>
                  <a:tcPr marL="45720" marR="45720" marT="22860" marB="22860"/>
                </a:tc>
                <a:tc>
                  <a:txBody>
                    <a:bodyPr/>
                    <a:lstStyle/>
                    <a:p>
                      <a:pPr algn="ctr"/>
                      <a:r>
                        <a:rPr lang="en-US" sz="1400"/>
                        <a:t>1</a:t>
                      </a:r>
                      <a:endParaRPr lang="en-ID" sz="1400"/>
                    </a:p>
                  </a:txBody>
                  <a:tcPr marL="45720" marR="45720" marT="22860" marB="22860"/>
                </a:tc>
                <a:extLst>
                  <a:ext uri="{0D108BD9-81ED-4DB2-BD59-A6C34878D82A}">
                    <a16:rowId xmlns:a16="http://schemas.microsoft.com/office/drawing/2014/main" val="1889580014"/>
                  </a:ext>
                </a:extLst>
              </a:tr>
              <a:tr h="510117">
                <a:tc>
                  <a:txBody>
                    <a:bodyPr/>
                    <a:lstStyle/>
                    <a:p>
                      <a:pPr algn="ctr"/>
                      <a:r>
                        <a:rPr lang="en-US" sz="1400" b="1"/>
                        <a:t>4</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4</a:t>
                      </a:r>
                    </a:p>
                    <a:p>
                      <a:pPr algn="ctr"/>
                      <a:endParaRPr lang="en-ID" sz="1400"/>
                    </a:p>
                  </a:txBody>
                  <a:tcPr marL="45720" marR="45720" marT="22860" marB="22860"/>
                </a:tc>
                <a:tc>
                  <a:txBody>
                    <a:bodyPr/>
                    <a:lstStyle/>
                    <a:p>
                      <a:pPr algn="ctr"/>
                      <a:r>
                        <a:rPr lang="en-US" sz="1400"/>
                        <a:t>3</a:t>
                      </a:r>
                      <a:endParaRPr lang="en-ID" sz="1400"/>
                    </a:p>
                  </a:txBody>
                  <a:tcPr marL="45720" marR="45720" marT="22860" marB="22860"/>
                </a:tc>
                <a:extLst>
                  <a:ext uri="{0D108BD9-81ED-4DB2-BD59-A6C34878D82A}">
                    <a16:rowId xmlns:a16="http://schemas.microsoft.com/office/drawing/2014/main" val="4047441517"/>
                  </a:ext>
                </a:extLst>
              </a:tr>
              <a:tr h="510117">
                <a:tc>
                  <a:txBody>
                    <a:bodyPr/>
                    <a:lstStyle/>
                    <a:p>
                      <a:pPr algn="ctr"/>
                      <a:r>
                        <a:rPr lang="en-US" sz="1400" b="1"/>
                        <a:t>5</a:t>
                      </a:r>
                      <a:endParaRPr lang="en-ID" sz="1400" b="1"/>
                    </a:p>
                  </a:txBody>
                  <a:tcPr marL="45720" marR="45720" marT="22860" marB="228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400"/>
                        <a:t>5</a:t>
                      </a:r>
                    </a:p>
                    <a:p>
                      <a:pPr algn="ctr"/>
                      <a:endParaRPr lang="en-ID" sz="1400"/>
                    </a:p>
                  </a:txBody>
                  <a:tcPr marL="45720" marR="45720" marT="22860" marB="22860"/>
                </a:tc>
                <a:tc>
                  <a:txBody>
                    <a:bodyPr/>
                    <a:lstStyle/>
                    <a:p>
                      <a:pPr algn="ctr"/>
                      <a:r>
                        <a:rPr lang="en-US" sz="1400"/>
                        <a:t>4</a:t>
                      </a:r>
                      <a:endParaRPr lang="en-ID" sz="1400"/>
                    </a:p>
                  </a:txBody>
                  <a:tcPr marL="45720" marR="45720" marT="22860" marB="22860"/>
                </a:tc>
                <a:extLst>
                  <a:ext uri="{0D108BD9-81ED-4DB2-BD59-A6C34878D82A}">
                    <a16:rowId xmlns:a16="http://schemas.microsoft.com/office/drawing/2014/main" val="3467249648"/>
                  </a:ext>
                </a:extLst>
              </a:tr>
            </a:tbl>
          </a:graphicData>
        </a:graphic>
      </p:graphicFrame>
    </p:spTree>
    <p:extLst>
      <p:ext uri="{BB962C8B-B14F-4D97-AF65-F5344CB8AC3E}">
        <p14:creationId xmlns:p14="http://schemas.microsoft.com/office/powerpoint/2010/main" val="251469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361975" y="878850"/>
            <a:ext cx="4173000" cy="36067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dk1"/>
                </a:solidFill>
                <a:latin typeface="Lora"/>
                <a:ea typeface="Lora"/>
                <a:cs typeface="Lora"/>
                <a:sym typeface="Lora"/>
              </a:rPr>
              <a:t>B</a:t>
            </a:r>
            <a:r>
              <a:rPr lang="en" sz="2000" b="1" dirty="0">
                <a:solidFill>
                  <a:schemeClr val="dk1"/>
                </a:solidFill>
                <a:latin typeface="Lora"/>
                <a:ea typeface="Lora"/>
                <a:cs typeface="Lora"/>
                <a:sym typeface="Lora"/>
              </a:rPr>
              <a:t>ài toán </a:t>
            </a:r>
            <a:r>
              <a:rPr lang="en" sz="2000" b="1" dirty="0">
                <a:highlight>
                  <a:schemeClr val="accent1"/>
                </a:highlight>
                <a:latin typeface="Lora"/>
                <a:ea typeface="Lora"/>
                <a:cs typeface="Lora"/>
                <a:sym typeface="Lora"/>
              </a:rPr>
              <a:t>7</a:t>
            </a:r>
            <a:r>
              <a:rPr lang="en" sz="2000" b="1" dirty="0">
                <a:solidFill>
                  <a:schemeClr val="dk1"/>
                </a:solidFill>
                <a:highlight>
                  <a:schemeClr val="accent1"/>
                </a:highlight>
                <a:latin typeface="Lora"/>
                <a:ea typeface="Lora"/>
                <a:cs typeface="Lora"/>
                <a:sym typeface="Lora"/>
              </a:rPr>
              <a:t> câu cầu Euler</a:t>
            </a:r>
            <a:endParaRPr sz="2000" b="1" dirty="0">
              <a:solidFill>
                <a:schemeClr val="dk1"/>
              </a:solidFill>
              <a:highlight>
                <a:schemeClr val="accent1"/>
              </a:highlight>
              <a:latin typeface="Lora"/>
              <a:ea typeface="Lora"/>
              <a:cs typeface="Lora"/>
              <a:sym typeface="Lora"/>
            </a:endParaRPr>
          </a:p>
          <a:p>
            <a:pPr marL="0" lvl="0" indent="0" algn="l" rtl="0">
              <a:spcBef>
                <a:spcPts val="600"/>
              </a:spcBef>
              <a:spcAft>
                <a:spcPts val="0"/>
              </a:spcAft>
              <a:buNone/>
            </a:pPr>
            <a:r>
              <a:rPr lang="vi-VN" sz="2000" dirty="0"/>
              <a:t>Tìm tuyến đường mà đi qua mỗi cây cầu chỉ đúng một lần, để người đó đi về được vị trí ban đầu?</a:t>
            </a:r>
          </a:p>
        </p:txBody>
      </p:sp>
      <p:cxnSp>
        <p:nvCxnSpPr>
          <p:cNvPr id="185" name="Google Shape;185;p21"/>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625400" y="736700"/>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842317" y="975119"/>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3" name="Picture 2">
            <a:extLst>
              <a:ext uri="{FF2B5EF4-FFF2-40B4-BE49-F238E27FC236}">
                <a16:creationId xmlns:a16="http://schemas.microsoft.com/office/drawing/2014/main" id="{009E34AB-69B7-4FC0-8B43-F7EA8A3045BD}"/>
              </a:ext>
            </a:extLst>
          </p:cNvPr>
          <p:cNvPicPr>
            <a:picLocks noChangeAspect="1"/>
          </p:cNvPicPr>
          <p:nvPr/>
        </p:nvPicPr>
        <p:blipFill>
          <a:blip r:embed="rId3"/>
          <a:srcRect/>
          <a:stretch>
            <a:fillRect/>
          </a:stretch>
        </p:blipFill>
        <p:spPr>
          <a:xfrm>
            <a:off x="459900" y="1619162"/>
            <a:ext cx="3500100" cy="2040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68800" y="2051254"/>
            <a:ext cx="5256000" cy="1040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Ứng</a:t>
            </a:r>
            <a:r>
              <a:rPr lang="en-US" dirty="0"/>
              <a:t> </a:t>
            </a:r>
            <a:r>
              <a:rPr lang="en-US" dirty="0" err="1"/>
              <a:t>dụng</a:t>
            </a:r>
            <a:br>
              <a:rPr lang="en-US" dirty="0"/>
            </a:br>
            <a:r>
              <a:rPr lang="en-US" dirty="0"/>
              <a:t>(Application)</a:t>
            </a:r>
          </a:p>
        </p:txBody>
      </p:sp>
      <p:sp>
        <p:nvSpPr>
          <p:cNvPr id="112" name="Google Shape;112;p15"/>
          <p:cNvSpPr txBox="1"/>
          <p:nvPr/>
        </p:nvSpPr>
        <p:spPr>
          <a:xfrm>
            <a:off x="1112375" y="2291123"/>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335563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Ứng</a:t>
            </a:r>
            <a:r>
              <a:rPr lang="en-US" dirty="0"/>
              <a:t> </a:t>
            </a:r>
            <a:r>
              <a:rPr lang="en-US" dirty="0" err="1"/>
              <a:t>dụng</a:t>
            </a:r>
            <a:endParaRPr lang="en-US" dirty="0"/>
          </a:p>
        </p:txBody>
      </p:sp>
      <p:grpSp>
        <p:nvGrpSpPr>
          <p:cNvPr id="410" name="Google Shape;410;p35"/>
          <p:cNvGrpSpPr/>
          <p:nvPr/>
        </p:nvGrpSpPr>
        <p:grpSpPr>
          <a:xfrm>
            <a:off x="889984" y="1007708"/>
            <a:ext cx="270226" cy="238344"/>
            <a:chOff x="5247525" y="3007275"/>
            <a:chExt cx="517575" cy="456510"/>
          </a:xfrm>
        </p:grpSpPr>
        <p:sp>
          <p:nvSpPr>
            <p:cNvPr id="411" name="Google Shape;411;p3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27" name="Picture 2" descr="Use-Cases of the Shortest Path Algorithm">
            <a:extLst>
              <a:ext uri="{FF2B5EF4-FFF2-40B4-BE49-F238E27FC236}">
                <a16:creationId xmlns:a16="http://schemas.microsoft.com/office/drawing/2014/main" id="{DB3F7351-6EB8-4AF2-9004-64996FF11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840" y="1623729"/>
            <a:ext cx="4928214" cy="246410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6A9E721-4751-4CF4-8665-F3CF3B8824AA}"/>
              </a:ext>
            </a:extLst>
          </p:cNvPr>
          <p:cNvSpPr txBox="1"/>
          <p:nvPr/>
        </p:nvSpPr>
        <p:spPr>
          <a:xfrm>
            <a:off x="328840" y="1765900"/>
            <a:ext cx="4396740" cy="400110"/>
          </a:xfrm>
          <a:prstGeom prst="rect">
            <a:avLst/>
          </a:prstGeom>
          <a:noFill/>
        </p:spPr>
        <p:txBody>
          <a:bodyPr wrap="square" rtlCol="0">
            <a:spAutoFit/>
          </a:bodyPr>
          <a:lstStyle/>
          <a:p>
            <a:r>
              <a:rPr lang="en-US" sz="2000" dirty="0">
                <a:latin typeface="Inter" panose="020B0604020202020204" charset="0"/>
                <a:ea typeface="Inter" panose="020B0604020202020204" charset="0"/>
              </a:rPr>
              <a:t>1. Image segmentation</a:t>
            </a:r>
            <a:endParaRPr lang="en-ID" sz="2000" dirty="0">
              <a:latin typeface="Inter" panose="020B0604020202020204" charset="0"/>
              <a:ea typeface="Inter" panose="020B0604020202020204" charset="0"/>
            </a:endParaRPr>
          </a:p>
        </p:txBody>
      </p:sp>
      <p:sp>
        <p:nvSpPr>
          <p:cNvPr id="29" name="TextBox 28">
            <a:extLst>
              <a:ext uri="{FF2B5EF4-FFF2-40B4-BE49-F238E27FC236}">
                <a16:creationId xmlns:a16="http://schemas.microsoft.com/office/drawing/2014/main" id="{3695A1DF-D452-4D52-9C36-3F040D9F37A9}"/>
              </a:ext>
            </a:extLst>
          </p:cNvPr>
          <p:cNvSpPr txBox="1"/>
          <p:nvPr/>
        </p:nvSpPr>
        <p:spPr>
          <a:xfrm>
            <a:off x="328840" y="2342264"/>
            <a:ext cx="4396740" cy="400110"/>
          </a:xfrm>
          <a:prstGeom prst="rect">
            <a:avLst/>
          </a:prstGeom>
          <a:noFill/>
        </p:spPr>
        <p:txBody>
          <a:bodyPr wrap="square" rtlCol="0">
            <a:spAutoFit/>
          </a:bodyPr>
          <a:lstStyle/>
          <a:p>
            <a:r>
              <a:rPr lang="en-US" sz="2000" dirty="0">
                <a:latin typeface="Inter" panose="020B0604020202020204" charset="0"/>
                <a:ea typeface="Inter" panose="020B0604020202020204" charset="0"/>
              </a:rPr>
              <a:t>2. </a:t>
            </a:r>
            <a:r>
              <a:rPr lang="en-US" sz="2000" dirty="0" err="1">
                <a:latin typeface="Inter" panose="020B0604020202020204" charset="0"/>
                <a:ea typeface="Inter" panose="020B0604020202020204" charset="0"/>
              </a:rPr>
              <a:t>Luồng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cực</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đại</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trong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mạng</a:t>
            </a:r>
            <a:endParaRPr lang="en-ID" sz="2000" dirty="0">
              <a:latin typeface="Inter" panose="020B0604020202020204" charset="0"/>
              <a:ea typeface="Inter" panose="020B0604020202020204" charset="0"/>
            </a:endParaRPr>
          </a:p>
        </p:txBody>
      </p:sp>
      <p:sp>
        <p:nvSpPr>
          <p:cNvPr id="30" name="TextBox 29">
            <a:extLst>
              <a:ext uri="{FF2B5EF4-FFF2-40B4-BE49-F238E27FC236}">
                <a16:creationId xmlns:a16="http://schemas.microsoft.com/office/drawing/2014/main" id="{D73CDC62-1D21-4B21-A970-F3AD7A2AE5C6}"/>
              </a:ext>
            </a:extLst>
          </p:cNvPr>
          <p:cNvSpPr txBox="1"/>
          <p:nvPr/>
        </p:nvSpPr>
        <p:spPr>
          <a:xfrm>
            <a:off x="328840" y="2855783"/>
            <a:ext cx="4396740" cy="400110"/>
          </a:xfrm>
          <a:prstGeom prst="rect">
            <a:avLst/>
          </a:prstGeom>
          <a:noFill/>
        </p:spPr>
        <p:txBody>
          <a:bodyPr wrap="square" rtlCol="0">
            <a:spAutoFit/>
          </a:bodyPr>
          <a:lstStyle/>
          <a:p>
            <a:r>
              <a:rPr lang="en-US" sz="2000">
                <a:latin typeface="Inter" panose="020B0604020202020204" charset="0"/>
                <a:ea typeface="Inter" panose="020B0604020202020204" charset="0"/>
              </a:rPr>
              <a:t>3. Bài toán xếp lịch</a:t>
            </a:r>
            <a:endParaRPr lang="en-ID" sz="2000">
              <a:latin typeface="Inter" panose="020B0604020202020204" charset="0"/>
              <a:ea typeface="Inter" panose="020B0604020202020204" charset="0"/>
            </a:endParaRPr>
          </a:p>
        </p:txBody>
      </p:sp>
      <p:sp>
        <p:nvSpPr>
          <p:cNvPr id="31" name="TextBox 30">
            <a:extLst>
              <a:ext uri="{FF2B5EF4-FFF2-40B4-BE49-F238E27FC236}">
                <a16:creationId xmlns:a16="http://schemas.microsoft.com/office/drawing/2014/main" id="{605E6250-E8E7-4CC7-B478-92AEF509673B}"/>
              </a:ext>
            </a:extLst>
          </p:cNvPr>
          <p:cNvSpPr txBox="1"/>
          <p:nvPr/>
        </p:nvSpPr>
        <p:spPr>
          <a:xfrm>
            <a:off x="328840" y="3369302"/>
            <a:ext cx="4396740" cy="400110"/>
          </a:xfrm>
          <a:prstGeom prst="rect">
            <a:avLst/>
          </a:prstGeom>
          <a:noFill/>
        </p:spPr>
        <p:txBody>
          <a:bodyPr wrap="square" rtlCol="0">
            <a:spAutoFit/>
          </a:bodyPr>
          <a:lstStyle/>
          <a:p>
            <a:r>
              <a:rPr lang="en-US" sz="2000" dirty="0">
                <a:latin typeface="Inter" panose="020B0604020202020204" charset="0"/>
                <a:ea typeface="Inter" panose="020B0604020202020204" charset="0"/>
              </a:rPr>
              <a:t>4. </a:t>
            </a:r>
            <a:r>
              <a:rPr lang="en-US" sz="2000" dirty="0" err="1">
                <a:latin typeface="Inter" panose="020B0604020202020204" charset="0"/>
                <a:ea typeface="Inter" panose="020B0604020202020204" charset="0"/>
              </a:rPr>
              <a:t>Ứng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dụng</a:t>
            </a:r>
            <a:r>
              <a:rPr lang="en-US" sz="2000" dirty="0">
                <a:latin typeface="Inter" panose="020B0604020202020204" charset="0"/>
                <a:ea typeface="Inter" panose="020B0604020202020204" charset="0"/>
              </a:rPr>
              <a:t> </a:t>
            </a:r>
            <a:r>
              <a:rPr lang="en-US" sz="2000" dirty="0" err="1">
                <a:latin typeface="Inter" panose="020B0604020202020204" charset="0"/>
                <a:ea typeface="Inter" panose="020B0604020202020204" charset="0"/>
              </a:rPr>
              <a:t>trong</a:t>
            </a:r>
            <a:r>
              <a:rPr lang="en-US" sz="2000" dirty="0">
                <a:latin typeface="Inter" panose="020B0604020202020204" charset="0"/>
                <a:ea typeface="Inter" panose="020B0604020202020204" charset="0"/>
              </a:rPr>
              <a:t> NLP</a:t>
            </a:r>
            <a:endParaRPr lang="en-ID" sz="2000" dirty="0">
              <a:latin typeface="Inter" panose="020B0604020202020204" charset="0"/>
              <a:ea typeface="Inte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45">
                                          <p:stCondLst>
                                            <p:cond delay="0"/>
                                          </p:stCondLst>
                                        </p:cTn>
                                        <p:tgtEl>
                                          <p:spTgt spid="27"/>
                                        </p:tgtEl>
                                      </p:cBhvr>
                                    </p:animEffect>
                                    <p:anim calcmode="lin" valueType="num">
                                      <p:cBhvr>
                                        <p:cTn id="8" dur="456"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7"/>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7"/>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7"/>
                                        </p:tgtEl>
                                        <p:attrNameLst>
                                          <p:attrName>ppt_y</p:attrName>
                                        </p:attrNameLst>
                                      </p:cBhvr>
                                      <p:tavLst>
                                        <p:tav tm="0" fmla="#ppt_y-sin(pi*$)/81">
                                          <p:val>
                                            <p:fltVal val="0"/>
                                          </p:val>
                                        </p:tav>
                                        <p:tav tm="100000">
                                          <p:val>
                                            <p:fltVal val="1"/>
                                          </p:val>
                                        </p:tav>
                                      </p:tavLst>
                                    </p:anim>
                                    <p:animScale>
                                      <p:cBhvr>
                                        <p:cTn id="13" dur="7">
                                          <p:stCondLst>
                                            <p:cond delay="162"/>
                                          </p:stCondLst>
                                        </p:cTn>
                                        <p:tgtEl>
                                          <p:spTgt spid="27"/>
                                        </p:tgtEl>
                                      </p:cBhvr>
                                      <p:to x="100000" y="60000"/>
                                    </p:animScale>
                                    <p:animScale>
                                      <p:cBhvr>
                                        <p:cTn id="14" dur="41" decel="50000">
                                          <p:stCondLst>
                                            <p:cond delay="169"/>
                                          </p:stCondLst>
                                        </p:cTn>
                                        <p:tgtEl>
                                          <p:spTgt spid="27"/>
                                        </p:tgtEl>
                                      </p:cBhvr>
                                      <p:to x="100000" y="100000"/>
                                    </p:animScale>
                                    <p:animScale>
                                      <p:cBhvr>
                                        <p:cTn id="15" dur="7">
                                          <p:stCondLst>
                                            <p:cond delay="328"/>
                                          </p:stCondLst>
                                        </p:cTn>
                                        <p:tgtEl>
                                          <p:spTgt spid="27"/>
                                        </p:tgtEl>
                                      </p:cBhvr>
                                      <p:to x="100000" y="80000"/>
                                    </p:animScale>
                                    <p:animScale>
                                      <p:cBhvr>
                                        <p:cTn id="16" dur="41" decel="50000">
                                          <p:stCondLst>
                                            <p:cond delay="335"/>
                                          </p:stCondLst>
                                        </p:cTn>
                                        <p:tgtEl>
                                          <p:spTgt spid="27"/>
                                        </p:tgtEl>
                                      </p:cBhvr>
                                      <p:to x="100000" y="100000"/>
                                    </p:animScale>
                                    <p:animScale>
                                      <p:cBhvr>
                                        <p:cTn id="17" dur="7">
                                          <p:stCondLst>
                                            <p:cond delay="410"/>
                                          </p:stCondLst>
                                        </p:cTn>
                                        <p:tgtEl>
                                          <p:spTgt spid="27"/>
                                        </p:tgtEl>
                                      </p:cBhvr>
                                      <p:to x="100000" y="90000"/>
                                    </p:animScale>
                                    <p:animScale>
                                      <p:cBhvr>
                                        <p:cTn id="18" dur="41" decel="50000">
                                          <p:stCondLst>
                                            <p:cond delay="417"/>
                                          </p:stCondLst>
                                        </p:cTn>
                                        <p:tgtEl>
                                          <p:spTgt spid="27"/>
                                        </p:tgtEl>
                                      </p:cBhvr>
                                      <p:to x="100000" y="100000"/>
                                    </p:animScale>
                                    <p:animScale>
                                      <p:cBhvr>
                                        <p:cTn id="19" dur="7">
                                          <p:stCondLst>
                                            <p:cond delay="452"/>
                                          </p:stCondLst>
                                        </p:cTn>
                                        <p:tgtEl>
                                          <p:spTgt spid="27"/>
                                        </p:tgtEl>
                                      </p:cBhvr>
                                      <p:to x="100000" y="95000"/>
                                    </p:animScale>
                                    <p:animScale>
                                      <p:cBhvr>
                                        <p:cTn id="20" dur="41" decel="50000">
                                          <p:stCondLst>
                                            <p:cond delay="459"/>
                                          </p:stCondLst>
                                        </p:cTn>
                                        <p:tgtEl>
                                          <p:spTgt spid="2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 calcmode="lin" valueType="num">
                                      <p:cBhvr>
                                        <p:cTn id="27" dur="500" fill="hold"/>
                                        <p:tgtEl>
                                          <p:spTgt spid="28"/>
                                        </p:tgtEl>
                                        <p:attrNameLst>
                                          <p:attrName>style.rotation</p:attrName>
                                        </p:attrNameLst>
                                      </p:cBhvr>
                                      <p:tavLst>
                                        <p:tav tm="0">
                                          <p:val>
                                            <p:fltVal val="90"/>
                                          </p:val>
                                        </p:tav>
                                        <p:tav tm="100000">
                                          <p:val>
                                            <p:fltVal val="0"/>
                                          </p:val>
                                        </p:tav>
                                      </p:tavLst>
                                    </p:anim>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 calcmode="lin" valueType="num">
                                      <p:cBhvr>
                                        <p:cTn id="35" dur="500" fill="hold"/>
                                        <p:tgtEl>
                                          <p:spTgt spid="29"/>
                                        </p:tgtEl>
                                        <p:attrNameLst>
                                          <p:attrName>style.rotation</p:attrName>
                                        </p:attrNameLst>
                                      </p:cBhvr>
                                      <p:tavLst>
                                        <p:tav tm="0">
                                          <p:val>
                                            <p:fltVal val="90"/>
                                          </p:val>
                                        </p:tav>
                                        <p:tav tm="100000">
                                          <p:val>
                                            <p:fltVal val="0"/>
                                          </p:val>
                                        </p:tav>
                                      </p:tavLst>
                                    </p:anim>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 calcmode="lin" valueType="num">
                                      <p:cBhvr>
                                        <p:cTn id="43" dur="500" fill="hold"/>
                                        <p:tgtEl>
                                          <p:spTgt spid="30"/>
                                        </p:tgtEl>
                                        <p:attrNameLst>
                                          <p:attrName>style.rotation</p:attrName>
                                        </p:attrNameLst>
                                      </p:cBhvr>
                                      <p:tavLst>
                                        <p:tav tm="0">
                                          <p:val>
                                            <p:fltVal val="90"/>
                                          </p:val>
                                        </p:tav>
                                        <p:tav tm="100000">
                                          <p:val>
                                            <p:fltVal val="0"/>
                                          </p:val>
                                        </p:tav>
                                      </p:tavLst>
                                    </p:anim>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90"/>
                                          </p:val>
                                        </p:tav>
                                        <p:tav tm="100000">
                                          <p:val>
                                            <p:fltVal val="0"/>
                                          </p:val>
                                        </p:tav>
                                      </p:tavLst>
                                    </p:anim>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r>
              <a:rPr lang="en-US" sz="2000" b="1" dirty="0">
                <a:latin typeface="Inter" panose="020B0604020202020204" charset="0"/>
                <a:ea typeface="Inter" panose="020B0604020202020204" charset="0"/>
              </a:rPr>
              <a:t>Image segmentation</a:t>
            </a:r>
          </a:p>
        </p:txBody>
      </p:sp>
      <p:sp>
        <p:nvSpPr>
          <p:cNvPr id="425" name="Google Shape;425;p36"/>
          <p:cNvSpPr txBox="1">
            <a:spLocks noGrp="1"/>
          </p:cNvSpPr>
          <p:nvPr>
            <p:ph type="body" idx="1"/>
          </p:nvPr>
        </p:nvSpPr>
        <p:spPr>
          <a:xfrm>
            <a:off x="1381250" y="1637652"/>
            <a:ext cx="7579870" cy="1812684"/>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rgbClr val="000000"/>
              </a:buClr>
              <a:buSzPts val="2400"/>
              <a:buChar char="◉"/>
            </a:pPr>
            <a:r>
              <a:rPr lang="vi-VN" sz="2000" dirty="0"/>
              <a:t>Bài toán: Phân vùng ảnh là một chủ đề rộng, là tiền đề cho bài toán object detection trong lĩnh vực computer vision.</a:t>
            </a:r>
          </a:p>
          <a:p>
            <a:pPr marL="457200" lvl="0" indent="-381000" algn="l" rtl="0">
              <a:lnSpc>
                <a:spcPct val="115000"/>
              </a:lnSpc>
              <a:spcBef>
                <a:spcPts val="600"/>
              </a:spcBef>
              <a:spcAft>
                <a:spcPts val="0"/>
              </a:spcAft>
              <a:buClr>
                <a:srgbClr val="000000"/>
              </a:buClr>
              <a:buSzPts val="2400"/>
              <a:buChar char="◉"/>
            </a:pPr>
            <a:r>
              <a:rPr lang="vi-VN" sz="2000" dirty="0"/>
              <a:t>Ứng dụng: theo dõi dấu vết các đối tượng trên camera, đếm lượt xe chạy trên 1 đường, recognition…</a:t>
            </a:r>
          </a:p>
          <a:p>
            <a:pPr marL="0" lvl="0" indent="0" algn="l" rtl="0">
              <a:spcBef>
                <a:spcPts val="600"/>
              </a:spcBef>
              <a:spcAft>
                <a:spcPts val="0"/>
              </a:spcAft>
              <a:buNone/>
            </a:pPr>
            <a:endParaRPr sz="2000" dirty="0"/>
          </a:p>
        </p:txBody>
      </p:sp>
      <p:grpSp>
        <p:nvGrpSpPr>
          <p:cNvPr id="426" name="Google Shape;426;p36"/>
          <p:cNvGrpSpPr/>
          <p:nvPr/>
        </p:nvGrpSpPr>
        <p:grpSpPr>
          <a:xfrm>
            <a:off x="916458" y="1019750"/>
            <a:ext cx="214625" cy="214625"/>
            <a:chOff x="2594050" y="1631825"/>
            <a:chExt cx="439625" cy="439625"/>
          </a:xfrm>
        </p:grpSpPr>
        <p:sp>
          <p:nvSpPr>
            <p:cNvPr id="427" name="Google Shape;427;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0" name="TextBox 9">
            <a:extLst>
              <a:ext uri="{FF2B5EF4-FFF2-40B4-BE49-F238E27FC236}">
                <a16:creationId xmlns:a16="http://schemas.microsoft.com/office/drawing/2014/main" id="{846DDD53-D096-48E7-A818-52A1C161CBE5}"/>
              </a:ext>
            </a:extLst>
          </p:cNvPr>
          <p:cNvSpPr txBox="1"/>
          <p:nvPr/>
        </p:nvSpPr>
        <p:spPr>
          <a:xfrm>
            <a:off x="1449226" y="3450336"/>
            <a:ext cx="7511894" cy="1015663"/>
          </a:xfrm>
          <a:prstGeom prst="rect">
            <a:avLst/>
          </a:prstGeom>
          <a:noFill/>
        </p:spPr>
        <p:txBody>
          <a:bodyPr wrap="square" rtlCol="0">
            <a:spAutoFit/>
          </a:bodyPr>
          <a:lstStyle/>
          <a:p>
            <a:pPr algn="just"/>
            <a:r>
              <a:rPr lang="en-US" sz="2000" dirty="0">
                <a:latin typeface="Quattrocento Sans" panose="020B0604020202020204" charset="0"/>
                <a:ea typeface="Inter" panose="020B0604020202020204" charset="0"/>
              </a:rPr>
              <a:t> ⟹ </a:t>
            </a:r>
            <a:r>
              <a:rPr lang="en-US" sz="2000" dirty="0" err="1">
                <a:latin typeface="Quattrocento Sans" panose="020B0604020202020204" charset="0"/>
                <a:ea typeface="Inter" panose="020B0604020202020204" charset="0"/>
              </a:rPr>
              <a:t>Tiếp</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cận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thông</a:t>
            </a:r>
            <a:r>
              <a:rPr lang="en-US" sz="2000" dirty="0">
                <a:latin typeface="Quattrocento Sans" panose="020B0604020202020204" charset="0"/>
                <a:ea typeface="Inter" panose="020B0604020202020204" charset="0"/>
              </a:rPr>
              <a:t> qua </a:t>
            </a:r>
            <a:r>
              <a:rPr lang="en-US" sz="2000" dirty="0" err="1">
                <a:latin typeface="Quattrocento Sans" panose="020B0604020202020204" charset="0"/>
                <a:ea typeface="Inter" panose="020B0604020202020204" charset="0"/>
              </a:rPr>
              <a:t>phương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pháp</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áp</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dụng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phân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cắt</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đồ</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thị</a:t>
            </a:r>
            <a:r>
              <a:rPr lang="en-US" sz="2000" dirty="0">
                <a:latin typeface="Quattrocento Sans" panose="020B0604020202020204" charset="0"/>
                <a:ea typeface="Inter" panose="020B0604020202020204" charset="0"/>
              </a:rPr>
              <a:t> hay </a:t>
            </a:r>
            <a:r>
              <a:rPr lang="en-US" sz="2000" dirty="0" err="1">
                <a:latin typeface="Quattrocento Sans" panose="020B0604020202020204" charset="0"/>
                <a:ea typeface="Inter" panose="020B0604020202020204" charset="0"/>
              </a:rPr>
              <a:t>còn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gọi</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là</a:t>
            </a:r>
            <a:r>
              <a:rPr lang="en-US" sz="2000" dirty="0">
                <a:latin typeface="Quattrocento Sans" panose="020B0604020202020204" charset="0"/>
                <a:ea typeface="Inter" panose="020B0604020202020204" charset="0"/>
              </a:rPr>
              <a:t> </a:t>
            </a:r>
            <a:r>
              <a:rPr lang="en-US" sz="2000" b="1" dirty="0">
                <a:highlight>
                  <a:schemeClr val="accent1"/>
                </a:highlight>
                <a:latin typeface="Quattrocento Sans" panose="020B0604020202020204" charset="0"/>
                <a:ea typeface="Inter" panose="020B0604020202020204" charset="0"/>
              </a:rPr>
              <a:t>graph cuts/partitioning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thành</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nhiều</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thành</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phần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liên</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kết</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tương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ứng</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với</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nhiều</a:t>
            </a:r>
            <a:r>
              <a:rPr lang="en-US" sz="2000" dirty="0">
                <a:latin typeface="Quattrocento Sans" panose="020B0604020202020204" charset="0"/>
                <a:ea typeface="Inter" panose="020B0604020202020204" charset="0"/>
              </a:rPr>
              <a:t> segments </a:t>
            </a:r>
            <a:r>
              <a:rPr lang="en-US" sz="2000" dirty="0" err="1">
                <a:latin typeface="Quattrocento Sans" panose="020B0604020202020204" charset="0"/>
                <a:ea typeface="Inter" panose="020B0604020202020204" charset="0"/>
              </a:rPr>
              <a:t>khác</a:t>
            </a:r>
            <a:r>
              <a:rPr lang="en-US" sz="2000" dirty="0">
                <a:latin typeface="Quattrocento Sans" panose="020B0604020202020204" charset="0"/>
                <a:ea typeface="Inter" panose="020B0604020202020204" charset="0"/>
              </a:rPr>
              <a:t> </a:t>
            </a:r>
            <a:r>
              <a:rPr lang="en-US" sz="2000" dirty="0" err="1">
                <a:latin typeface="Quattrocento Sans" panose="020B0604020202020204" charset="0"/>
                <a:ea typeface="Inter" panose="020B0604020202020204" charset="0"/>
              </a:rPr>
              <a:t>nhau</a:t>
            </a:r>
            <a:r>
              <a:rPr lang="en-US" sz="2000" dirty="0">
                <a:latin typeface="Quattrocento Sans" panose="020B0604020202020204" charset="0"/>
                <a:ea typeface="Inter" panose="020B0604020202020204" charset="0"/>
              </a:rPr>
              <a:t>.</a:t>
            </a:r>
            <a:endParaRPr lang="en-ID" sz="2000" dirty="0">
              <a:latin typeface="Quattrocento Sans" panose="020B0604020202020204" charset="0"/>
              <a:ea typeface="Inte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771649" y="1477126"/>
            <a:ext cx="4403427" cy="3231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vi-VN" sz="2000" b="1" dirty="0">
                <a:highlight>
                  <a:schemeClr val="accent1"/>
                </a:highlight>
                <a:latin typeface="Lora"/>
                <a:ea typeface="Lora"/>
                <a:cs typeface="Lora"/>
                <a:sym typeface="Lora"/>
              </a:rPr>
              <a:t>Ý tưởng:</a:t>
            </a:r>
            <a:r>
              <a:rPr lang="vi-VN" sz="2000" dirty="0"/>
              <a:t> </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Các node là các </a:t>
            </a:r>
            <a:r>
              <a:rPr lang="vi-VN" sz="1200" b="1" dirty="0">
                <a:latin typeface="Inter" panose="020B0604020202020204" charset="0"/>
                <a:ea typeface="Inter" panose="020B0604020202020204" charset="0"/>
                <a:cs typeface="Times New Roman" panose="02020603050405020304" pitchFamily="18" charset="0"/>
              </a:rPr>
              <a:t>pixel</a:t>
            </a:r>
            <a:r>
              <a:rPr lang="vi-VN" sz="1200" dirty="0">
                <a:latin typeface="Inter" panose="020B0604020202020204" charset="0"/>
                <a:ea typeface="Inter" panose="020B0604020202020204" charset="0"/>
                <a:cs typeface="Times New Roman" panose="02020603050405020304" pitchFamily="18" charset="0"/>
              </a:rPr>
              <a:t> trong ảnh</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Các cạnh là sự liền kề </a:t>
            </a:r>
            <a:r>
              <a:rPr lang="vi-VN" sz="1200" b="1" dirty="0">
                <a:latin typeface="Inter" panose="020B0604020202020204" charset="0"/>
                <a:ea typeface="Inter" panose="020B0604020202020204" charset="0"/>
                <a:cs typeface="Times New Roman" panose="02020603050405020304" pitchFamily="18" charset="0"/>
              </a:rPr>
              <a:t>(neighborhood) </a:t>
            </a:r>
            <a:r>
              <a:rPr lang="vi-VN" sz="1200" dirty="0">
                <a:latin typeface="Inter" panose="020B0604020202020204" charset="0"/>
                <a:ea typeface="Inter" panose="020B0604020202020204" charset="0"/>
                <a:cs typeface="Times New Roman" panose="02020603050405020304" pitchFamily="18" charset="0"/>
              </a:rPr>
              <a:t>giữa các pixels.</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Có trọng số </a:t>
            </a:r>
            <a:r>
              <a:rPr lang="vi-VN" sz="1200" b="1" dirty="0">
                <a:latin typeface="Inter" panose="020B0604020202020204" charset="0"/>
                <a:ea typeface="Inter" panose="020B0604020202020204" charset="0"/>
                <a:cs typeface="Times New Roman" panose="02020603050405020304" pitchFamily="18" charset="0"/>
              </a:rPr>
              <a:t>(cost) </a:t>
            </a:r>
            <a:r>
              <a:rPr lang="vi-VN" sz="1200" dirty="0">
                <a:latin typeface="Inter" panose="020B0604020202020204" charset="0"/>
                <a:ea typeface="Inter" panose="020B0604020202020204" charset="0"/>
                <a:cs typeface="Times New Roman" panose="02020603050405020304" pitchFamily="18" charset="0"/>
              </a:rPr>
              <a:t>cho các cạnh. Cost này thể hiện mức độ giống nhau </a:t>
            </a:r>
            <a:r>
              <a:rPr lang="vi-VN" sz="1200" b="1" dirty="0">
                <a:latin typeface="Inter" panose="020B0604020202020204" charset="0"/>
                <a:ea typeface="Inter" panose="020B0604020202020204" charset="0"/>
                <a:cs typeface="Times New Roman" panose="02020603050405020304" pitchFamily="18" charset="0"/>
              </a:rPr>
              <a:t>(similarity) </a:t>
            </a:r>
            <a:r>
              <a:rPr lang="vi-VN" sz="1200" dirty="0">
                <a:latin typeface="Inter" panose="020B0604020202020204" charset="0"/>
                <a:ea typeface="Inter" panose="020B0604020202020204" charset="0"/>
                <a:cs typeface="Times New Roman" panose="02020603050405020304" pitchFamily="18" charset="0"/>
              </a:rPr>
              <a:t>giữa các pixels (dựa trên tương phản màu sắc, độ đậm nhạt…). Cost càng nhỏ thì 2 pixels được nối bởi cạnh đó càng khác nhau.</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Tìm đường chia cắt đồ thị là tìm các cạnh có </a:t>
            </a:r>
            <a:r>
              <a:rPr lang="vi-VN" sz="1200" b="1" dirty="0">
                <a:latin typeface="Inter" panose="020B0604020202020204" charset="0"/>
                <a:ea typeface="Inter" panose="020B0604020202020204" charset="0"/>
                <a:cs typeface="Times New Roman" panose="02020603050405020304" pitchFamily="18" charset="0"/>
              </a:rPr>
              <a:t>trọng số nhỏ nhất </a:t>
            </a:r>
            <a:r>
              <a:rPr lang="vi-VN" sz="1200" dirty="0">
                <a:latin typeface="Inter" panose="020B0604020202020204" charset="0"/>
                <a:ea typeface="Inter" panose="020B0604020202020204" charset="0"/>
                <a:cs typeface="Times New Roman" panose="02020603050405020304" pitchFamily="18" charset="0"/>
              </a:rPr>
              <a:t>để loại bỏ từ đó tạo nên các phần có chứa các điểm ảnh khác nhau.</a:t>
            </a:r>
          </a:p>
          <a:p>
            <a:pPr marL="914400" lvl="1" indent="-457200">
              <a:buFont typeface="Arial" panose="020B0604020202020204" pitchFamily="34" charset="0"/>
              <a:buChar char="•"/>
            </a:pPr>
            <a:r>
              <a:rPr lang="vi-VN" sz="1200" dirty="0">
                <a:latin typeface="Inter" panose="020B0604020202020204" charset="0"/>
                <a:ea typeface="Inter" panose="020B0604020202020204" charset="0"/>
                <a:cs typeface="Times New Roman" panose="02020603050405020304" pitchFamily="18" charset="0"/>
              </a:rPr>
              <a:t> Áp dụng các thuật toán tìm đường đi ngắn nhất (Uniform Cost Search, Dijkstra’s search…)</a:t>
            </a:r>
          </a:p>
          <a:p>
            <a:pPr marL="0" indent="0" algn="just">
              <a:buNone/>
            </a:pPr>
            <a:endParaRPr lang="vi-VN" dirty="0"/>
          </a:p>
        </p:txBody>
      </p:sp>
      <p:sp>
        <p:nvSpPr>
          <p:cNvPr id="158" name="Google Shape;158;p19"/>
          <p:cNvSpPr txBox="1">
            <a:spLocks noGrp="1"/>
          </p:cNvSpPr>
          <p:nvPr>
            <p:ph type="title"/>
          </p:nvPr>
        </p:nvSpPr>
        <p:spPr>
          <a:xfrm>
            <a:off x="1661666" y="908963"/>
            <a:ext cx="382473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latin typeface="Inter" panose="020B0604020202020204" charset="0"/>
                <a:ea typeface="Inter" panose="020B0604020202020204" charset="0"/>
              </a:rPr>
              <a:t>Image segmentation</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pic>
        <p:nvPicPr>
          <p:cNvPr id="16" name="Picture 2" descr="Semantic segmentation with OpenCV and deep learning - PyImageSearch">
            <a:extLst>
              <a:ext uri="{FF2B5EF4-FFF2-40B4-BE49-F238E27FC236}">
                <a16:creationId xmlns:a16="http://schemas.microsoft.com/office/drawing/2014/main" id="{C0DA7536-8A01-4F2B-8341-86ACE8853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270" y="1872794"/>
            <a:ext cx="3544307" cy="243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0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highlight>
                  <a:schemeClr val="accent1"/>
                </a:highlight>
              </a:rPr>
              <a:t>Bài</a:t>
            </a:r>
            <a:r>
              <a:rPr lang="en-US" b="1" dirty="0">
                <a:highlight>
                  <a:schemeClr val="accent1"/>
                </a:highlight>
              </a:rPr>
              <a:t> </a:t>
            </a:r>
            <a:r>
              <a:rPr lang="en-US" b="1" dirty="0" err="1">
                <a:highlight>
                  <a:schemeClr val="accent1"/>
                </a:highlight>
              </a:rPr>
              <a:t>toán</a:t>
            </a:r>
            <a:r>
              <a:rPr lang="en-US" b="1" dirty="0">
                <a:highlight>
                  <a:schemeClr val="accent1"/>
                </a:highlight>
              </a:rPr>
              <a:t>:</a:t>
            </a:r>
          </a:p>
          <a:p>
            <a:pPr marL="342900" indent="-342900"/>
            <a:r>
              <a:rPr lang="vi-VN" sz="1500" dirty="0"/>
              <a:t>Bài toán luồng cực đại trong mạng là một trong số những bài toán tối ưu trên đồ thị có những ứng dụng rộng rãi trong thực tế cũng như những ứng dụng thú vị trong lý thuyết tổ hợp.</a:t>
            </a:r>
          </a:p>
          <a:p>
            <a:pPr marL="342900" indent="-342900"/>
            <a:r>
              <a:rPr lang="vi-VN" sz="1500" dirty="0"/>
              <a:t>Bài toán được đề xuất vào đầu những năm 1950, và gắn liền với tên tuổi của hai nhà bác học Mỹ là Ford và Fulkerson.</a:t>
            </a:r>
          </a:p>
          <a:p>
            <a:pPr marL="342900" indent="-342900"/>
            <a:endParaRPr dirty="0"/>
          </a:p>
        </p:txBody>
      </p:sp>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Luồng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cực</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đại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trong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mạng</a:t>
            </a:r>
            <a:endParaRPr lang="en-US" sz="2000" b="1" dirty="0">
              <a:latin typeface="Inter" panose="020B0604020202020204" charset="0"/>
              <a:ea typeface="Inter" panose="020B0604020202020204" charset="0"/>
            </a:endParaRPr>
          </a:p>
        </p:txBody>
      </p:sp>
      <p:sp>
        <p:nvSpPr>
          <p:cNvPr id="159" name="Google Shape;159;p19"/>
          <p:cNvSpPr txBox="1">
            <a:spLocks noGrp="1"/>
          </p:cNvSpPr>
          <p:nvPr>
            <p:ph type="body" idx="2"/>
          </p:nvPr>
        </p:nvSpPr>
        <p:spPr>
          <a:xfrm>
            <a:off x="5012916" y="1618699"/>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highlight>
                  <a:schemeClr val="accent1"/>
                </a:highlight>
              </a:rPr>
              <a:t>Ứng</a:t>
            </a:r>
            <a:r>
              <a:rPr lang="en-US" b="1" dirty="0">
                <a:highlight>
                  <a:schemeClr val="accent1"/>
                </a:highlight>
              </a:rPr>
              <a:t> </a:t>
            </a:r>
            <a:r>
              <a:rPr lang="en-US" b="1" dirty="0" err="1">
                <a:highlight>
                  <a:schemeClr val="accent1"/>
                </a:highlight>
              </a:rPr>
              <a:t>dụng</a:t>
            </a:r>
            <a:r>
              <a:rPr lang="en-US" b="1" dirty="0">
                <a:highlight>
                  <a:schemeClr val="accent1"/>
                </a:highlight>
              </a:rPr>
              <a:t>:</a:t>
            </a:r>
          </a:p>
          <a:p>
            <a:pPr marL="342900" indent="-342900"/>
            <a:r>
              <a:rPr lang="vi-VN" sz="1500" dirty="0"/>
              <a:t>Bài toán xác định cường độ dòng lớn nhất của dòng vận tải giữa hai nút của một bản đồ giao thông</a:t>
            </a:r>
          </a:p>
          <a:p>
            <a:pPr marL="342900" indent="-342900"/>
            <a:r>
              <a:rPr lang="vi-VN" sz="1500" dirty="0"/>
              <a:t>Bài toán tìm luồng dầu lớn nhất có thể bơm từ tàu chở dầu vào bể chứa của một hệ thống đường ống dẫn dầu…</a:t>
            </a:r>
          </a:p>
          <a:p>
            <a:pPr marL="0" lvl="0" indent="0" algn="l" rtl="0">
              <a:spcBef>
                <a:spcPts val="600"/>
              </a:spcBef>
              <a:spcAft>
                <a:spcPts val="0"/>
              </a:spcAft>
              <a:buNone/>
            </a:pPr>
            <a:endParaRPr lang="en" b="1" dirty="0">
              <a:highlight>
                <a:schemeClr val="accent1"/>
              </a:highlight>
            </a:endParaRPr>
          </a:p>
          <a:p>
            <a:pPr marL="0" indent="0">
              <a:buNone/>
            </a:pPr>
            <a:endParaRPr b="1" dirty="0">
              <a:highlight>
                <a:schemeClr val="accent1"/>
              </a:highlight>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extLst>
      <p:ext uri="{BB962C8B-B14F-4D97-AF65-F5344CB8AC3E}">
        <p14:creationId xmlns:p14="http://schemas.microsoft.com/office/powerpoint/2010/main" val="81808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Luồng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cực</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đại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trong</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mạng</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pic>
        <p:nvPicPr>
          <p:cNvPr id="15" name="Picture 2" descr="undefined">
            <a:extLst>
              <a:ext uri="{FF2B5EF4-FFF2-40B4-BE49-F238E27FC236}">
                <a16:creationId xmlns:a16="http://schemas.microsoft.com/office/drawing/2014/main" id="{A7E5F59A-0707-40E3-8B24-C9BCBD383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99" y="1960096"/>
            <a:ext cx="7412002" cy="225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2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highlight>
                  <a:schemeClr val="accent1"/>
                </a:highlight>
              </a:rPr>
              <a:t>Bài</a:t>
            </a:r>
            <a:r>
              <a:rPr lang="en-US" b="1" dirty="0">
                <a:highlight>
                  <a:schemeClr val="accent1"/>
                </a:highlight>
              </a:rPr>
              <a:t> </a:t>
            </a:r>
            <a:r>
              <a:rPr lang="en-US" b="1" dirty="0" err="1">
                <a:highlight>
                  <a:schemeClr val="accent1"/>
                </a:highlight>
              </a:rPr>
              <a:t>toán</a:t>
            </a:r>
            <a:r>
              <a:rPr lang="en-US" b="1" dirty="0">
                <a:highlight>
                  <a:schemeClr val="accent1"/>
                </a:highlight>
              </a:rPr>
              <a:t>:</a:t>
            </a:r>
          </a:p>
          <a:p>
            <a:pPr marL="342900" indent="-342900"/>
            <a:r>
              <a:rPr lang="vi-VN" sz="1500" dirty="0"/>
              <a:t>Trong bài toán xếp lịch, thuật toán tìm đường đi ngắn nhất có thể được sử dụng để tối ưu hóa việc lập lịch các công việc. </a:t>
            </a:r>
          </a:p>
          <a:p>
            <a:pPr marL="342900" indent="-342900"/>
            <a:r>
              <a:rPr lang="vi-VN" sz="1500" dirty="0"/>
              <a:t>Việc lập lịch là một hoạt động quan trọng trong nhiều lĩnh vực, đặc biệt là trong sản xuất và quản lý dự án, để đảm bảo rằng các công việc được hoàn thành đúng thời hạn và trong ngân sách…</a:t>
            </a:r>
          </a:p>
          <a:p>
            <a:pPr marL="342900" indent="-342900"/>
            <a:endParaRPr dirty="0"/>
          </a:p>
        </p:txBody>
      </p:sp>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pic>
        <p:nvPicPr>
          <p:cNvPr id="13" name="Picture 2" descr="Lập kế hoạch học tập giúp tiết kiệm thời gian hơn">
            <a:extLst>
              <a:ext uri="{FF2B5EF4-FFF2-40B4-BE49-F238E27FC236}">
                <a16:creationId xmlns:a16="http://schemas.microsoft.com/office/drawing/2014/main" id="{812A9E52-741B-4B86-9940-2B37AEBDD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865" y="1689852"/>
            <a:ext cx="3928062" cy="26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2" name="Google Shape;159;p19">
            <a:extLst>
              <a:ext uri="{FF2B5EF4-FFF2-40B4-BE49-F238E27FC236}">
                <a16:creationId xmlns:a16="http://schemas.microsoft.com/office/drawing/2014/main" id="{DBC3A886-D786-4722-947C-9733F267324E}"/>
              </a:ext>
            </a:extLst>
          </p:cNvPr>
          <p:cNvSpPr txBox="1">
            <a:spLocks/>
          </p:cNvSpPr>
          <p:nvPr/>
        </p:nvSpPr>
        <p:spPr>
          <a:xfrm>
            <a:off x="1381250" y="1715651"/>
            <a:ext cx="3425400" cy="323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vi-VN" b="1" dirty="0">
                <a:highlight>
                  <a:schemeClr val="accent1"/>
                </a:highlight>
              </a:rPr>
              <a:t>Ứng dụng:</a:t>
            </a:r>
          </a:p>
          <a:p>
            <a:pPr marL="342900" indent="-342900"/>
            <a:r>
              <a:rPr lang="vi-VN" sz="1500" dirty="0"/>
              <a:t>xác định thời gian hoàn thành của từng công việc và tìm ra cách sắp xếp các công việc sao cho thời gian hoàn thành của toàn bộ dự án là ngắn nhất.</a:t>
            </a:r>
          </a:p>
          <a:p>
            <a:pPr marL="342900" indent="-342900"/>
            <a:r>
              <a:rPr lang="vi-VN" sz="1500" dirty="0"/>
              <a:t>tính toán chi phí và tối ưu hóa việc sử dụng tài nguyên, giúp cho quá trình lập lịch trở nên chính xác và hiệu quả hơn.</a:t>
            </a:r>
          </a:p>
          <a:p>
            <a:pPr marL="0" indent="0">
              <a:buFont typeface="Quattrocento Sans"/>
              <a:buNone/>
            </a:pPr>
            <a:endParaRPr lang="vi-VN" b="1" dirty="0">
              <a:highlight>
                <a:schemeClr val="accent1"/>
              </a:highlight>
            </a:endParaRPr>
          </a:p>
          <a:p>
            <a:pPr marL="0" indent="0">
              <a:buFont typeface="Quattrocento Sans"/>
              <a:buNone/>
            </a:pPr>
            <a:endParaRPr lang="vi-VN" b="1" dirty="0">
              <a:highlight>
                <a:schemeClr val="accent1"/>
              </a:highlight>
            </a:endParaRPr>
          </a:p>
        </p:txBody>
      </p:sp>
      <p:pic>
        <p:nvPicPr>
          <p:cNvPr id="13" name="Picture 2" descr="Lập kế hoạch học tập giúp tiết kiệm thời gian hơn">
            <a:extLst>
              <a:ext uri="{FF2B5EF4-FFF2-40B4-BE49-F238E27FC236}">
                <a16:creationId xmlns:a16="http://schemas.microsoft.com/office/drawing/2014/main" id="{1FF1A953-C35B-49D6-AE72-1AB0AAFA6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865" y="1689852"/>
            <a:ext cx="3928062" cy="26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1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2" name="Google Shape;159;p19">
            <a:extLst>
              <a:ext uri="{FF2B5EF4-FFF2-40B4-BE49-F238E27FC236}">
                <a16:creationId xmlns:a16="http://schemas.microsoft.com/office/drawing/2014/main" id="{DBC3A886-D786-4722-947C-9733F267324E}"/>
              </a:ext>
            </a:extLst>
          </p:cNvPr>
          <p:cNvSpPr txBox="1">
            <a:spLocks/>
          </p:cNvSpPr>
          <p:nvPr/>
        </p:nvSpPr>
        <p:spPr>
          <a:xfrm>
            <a:off x="1381250" y="1715651"/>
            <a:ext cx="3425400" cy="2380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vi-VN" b="1" dirty="0">
                <a:highlight>
                  <a:schemeClr val="accent1"/>
                </a:highlight>
              </a:rPr>
              <a:t>Bài toán:</a:t>
            </a:r>
          </a:p>
          <a:p>
            <a:pPr marL="0" indent="0">
              <a:buNone/>
            </a:pPr>
            <a:r>
              <a:rPr lang="vi-VN" dirty="0"/>
              <a:t>thuật toán tìm đường đi ngắn nhất đóng vai trò rất quan trọng trong NLP và được sử dụng rộng rãi trong nhiều ứng dụng khác nhau để giải quyết các bài toán phức tạp.</a:t>
            </a:r>
          </a:p>
          <a:p>
            <a:pPr marL="0" indent="0">
              <a:buFont typeface="Quattrocento Sans"/>
              <a:buNone/>
            </a:pPr>
            <a:endParaRPr lang="vi-VN" b="1" dirty="0">
              <a:highlight>
                <a:schemeClr val="accent1"/>
              </a:highlight>
            </a:endParaRPr>
          </a:p>
          <a:p>
            <a:pPr marL="0" indent="0">
              <a:buFont typeface="Quattrocento Sans"/>
              <a:buNone/>
            </a:pPr>
            <a:endParaRPr lang="vi-VN" b="1" dirty="0">
              <a:highlight>
                <a:schemeClr val="accent1"/>
              </a:highlight>
            </a:endParaRPr>
          </a:p>
        </p:txBody>
      </p:sp>
      <p:pic>
        <p:nvPicPr>
          <p:cNvPr id="11" name="Picture 2" descr="GIỚI THIỆU VỀ XỬ LÝ NGÔN NGỮ TỰ NHIÊN VÀ CÁC CÁCH BIỂU DIỄN TỪ NGỮ TRONG XỬ  LÝ NGÔN NGỮ TỰ NHIÊN (P.1) - Blog Lê Thạch">
            <a:extLst>
              <a:ext uri="{FF2B5EF4-FFF2-40B4-BE49-F238E27FC236}">
                <a16:creationId xmlns:a16="http://schemas.microsoft.com/office/drawing/2014/main" id="{EFEE52E2-9483-48FC-9166-B5DC1D4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256" y="1607476"/>
            <a:ext cx="3995671" cy="259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3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dirty="0" err="1">
                <a:latin typeface="Inter" panose="020B0604020202020204" charset="0"/>
                <a:ea typeface="Inter" panose="020B0604020202020204" charset="0"/>
              </a:rPr>
              <a:t>Bài</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toán</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xếp</a:t>
            </a:r>
            <a:r>
              <a:rPr lang="en-US" sz="2000" b="1" dirty="0">
                <a:latin typeface="Inter" panose="020B0604020202020204" charset="0"/>
                <a:ea typeface="Inter" panose="020B0604020202020204" charset="0"/>
              </a:rPr>
              <a:t> </a:t>
            </a:r>
            <a:r>
              <a:rPr lang="en-US" sz="2000" b="1" dirty="0" err="1">
                <a:latin typeface="Inter" panose="020B0604020202020204" charset="0"/>
                <a:ea typeface="Inter" panose="020B0604020202020204" charset="0"/>
              </a:rPr>
              <a:t>lịch</a:t>
            </a:r>
            <a:r>
              <a:rPr lang="en-US" sz="2000" b="1" dirty="0">
                <a:latin typeface="Inter" panose="020B0604020202020204" charset="0"/>
                <a:ea typeface="Inter" panose="020B0604020202020204" charset="0"/>
              </a:rPr>
              <a:t> </a:t>
            </a: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2" name="Google Shape;159;p19">
            <a:extLst>
              <a:ext uri="{FF2B5EF4-FFF2-40B4-BE49-F238E27FC236}">
                <a16:creationId xmlns:a16="http://schemas.microsoft.com/office/drawing/2014/main" id="{DBC3A886-D786-4722-947C-9733F267324E}"/>
              </a:ext>
            </a:extLst>
          </p:cNvPr>
          <p:cNvSpPr txBox="1">
            <a:spLocks/>
          </p:cNvSpPr>
          <p:nvPr/>
        </p:nvSpPr>
        <p:spPr>
          <a:xfrm>
            <a:off x="1381250" y="1715651"/>
            <a:ext cx="3425400" cy="2380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0"/>
              </a:spcBef>
              <a:spcAft>
                <a:spcPts val="0"/>
              </a:spcAft>
              <a:buClr>
                <a:schemeClr val="dk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9pPr>
          </a:lstStyle>
          <a:p>
            <a:pPr marL="0" indent="0">
              <a:buFont typeface="Quattrocento Sans"/>
              <a:buNone/>
            </a:pPr>
            <a:r>
              <a:rPr lang="vi-VN" b="1" dirty="0">
                <a:highlight>
                  <a:schemeClr val="accent1"/>
                </a:highlight>
              </a:rPr>
              <a:t>Ứng dụng:</a:t>
            </a:r>
          </a:p>
          <a:p>
            <a:pPr marL="342900" indent="-342900"/>
            <a:r>
              <a:rPr lang="vi-VN" dirty="0"/>
              <a:t>Tìm kiếm đường đi ngắn nhất giữa hai từ</a:t>
            </a:r>
          </a:p>
          <a:p>
            <a:pPr marL="342900" indent="-342900"/>
            <a:r>
              <a:rPr lang="vi-VN" dirty="0"/>
              <a:t>Tách từ</a:t>
            </a:r>
          </a:p>
          <a:p>
            <a:pPr marL="342900" indent="-342900"/>
            <a:r>
              <a:rPr lang="vi-VN" dirty="0"/>
              <a:t>Phân tích ngữ nghĩa</a:t>
            </a:r>
          </a:p>
          <a:p>
            <a:pPr marL="342900" indent="-342900"/>
            <a:r>
              <a:rPr lang="vi-VN" dirty="0"/>
              <a:t>Dịch máy</a:t>
            </a:r>
          </a:p>
          <a:p>
            <a:pPr marL="342900" indent="-342900"/>
            <a:r>
              <a:rPr lang="vi-VN" dirty="0"/>
              <a:t>Tự động tóm tắt văn bản</a:t>
            </a:r>
          </a:p>
          <a:p>
            <a:pPr marL="0" indent="0">
              <a:buFont typeface="Quattrocento Sans"/>
              <a:buNone/>
            </a:pPr>
            <a:endParaRPr lang="vi-VN" b="1" dirty="0">
              <a:highlight>
                <a:schemeClr val="accent1"/>
              </a:highlight>
            </a:endParaRPr>
          </a:p>
          <a:p>
            <a:pPr marL="0" indent="0">
              <a:buFont typeface="Quattrocento Sans"/>
              <a:buNone/>
            </a:pPr>
            <a:endParaRPr lang="vi-VN" b="1" dirty="0">
              <a:highlight>
                <a:schemeClr val="accent1"/>
              </a:highlight>
            </a:endParaRPr>
          </a:p>
        </p:txBody>
      </p:sp>
      <p:pic>
        <p:nvPicPr>
          <p:cNvPr id="11" name="Picture 2" descr="GIỚI THIỆU VỀ XỬ LÝ NGÔN NGỮ TỰ NHIÊN VÀ CÁC CÁCH BIỂU DIỄN TỪ NGỮ TRONG XỬ  LÝ NGÔN NGỮ TỰ NHIÊN (P.1) - Blog Lê Thạch">
            <a:extLst>
              <a:ext uri="{FF2B5EF4-FFF2-40B4-BE49-F238E27FC236}">
                <a16:creationId xmlns:a16="http://schemas.microsoft.com/office/drawing/2014/main" id="{EFEE52E2-9483-48FC-9166-B5DC1D4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256" y="1607476"/>
            <a:ext cx="3995671" cy="259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1820850" y="2882156"/>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highlight>
                  <a:schemeClr val="accent1"/>
                </a:highlight>
              </a:rPr>
              <a:t>Nhưng lại không có lời giải </a:t>
            </a:r>
            <a:endParaRPr sz="2800" dirty="0">
              <a:highlight>
                <a:schemeClr val="accent1"/>
              </a:highlight>
            </a:endParaRPr>
          </a:p>
        </p:txBody>
      </p:sp>
      <p:sp>
        <p:nvSpPr>
          <p:cNvPr id="137" name="Google Shape;137;p18"/>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t>V</a:t>
            </a:r>
            <a:r>
              <a:rPr lang="en" sz="1800" dirty="0"/>
              <a:t>ì đồ thị có 4 đỉnh bậc lẻ</a:t>
            </a:r>
            <a:endParaRPr sz="1800" dirty="0"/>
          </a:p>
        </p:txBody>
      </p:sp>
      <p:cxnSp>
        <p:nvCxnSpPr>
          <p:cNvPr id="138" name="Google Shape;138;p18"/>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0" name="Picture 6">
            <a:extLst>
              <a:ext uri="{FF2B5EF4-FFF2-40B4-BE49-F238E27FC236}">
                <a16:creationId xmlns:a16="http://schemas.microsoft.com/office/drawing/2014/main" id="{7C0E7D3F-466A-4BAA-A049-F71C85EDC8C4}"/>
              </a:ext>
            </a:extLst>
          </p:cNvPr>
          <p:cNvPicPr>
            <a:picLocks noChangeAspect="1"/>
          </p:cNvPicPr>
          <p:nvPr/>
        </p:nvPicPr>
        <p:blipFill>
          <a:blip r:embed="rId3"/>
          <a:srcRect/>
          <a:stretch>
            <a:fillRect/>
          </a:stretch>
        </p:blipFill>
        <p:spPr>
          <a:xfrm>
            <a:off x="3381173" y="782819"/>
            <a:ext cx="2381654" cy="1771818"/>
          </a:xfrm>
          <a:prstGeom prst="rect">
            <a:avLst/>
          </a:prstGeom>
        </p:spPr>
      </p:pic>
      <p:pic>
        <p:nvPicPr>
          <p:cNvPr id="4098" name="Picture 2" descr="Sad Emoji PNGs for Free Download">
            <a:extLst>
              <a:ext uri="{FF2B5EF4-FFF2-40B4-BE49-F238E27FC236}">
                <a16:creationId xmlns:a16="http://schemas.microsoft.com/office/drawing/2014/main" id="{5F2E1906-1821-4B8E-9877-344B6302C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850" y="2882156"/>
            <a:ext cx="1556550" cy="1556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F99C713D-AA53-BF5B-EE5A-AA5A552A9FA8}"/>
              </a:ext>
            </a:extLst>
          </p:cNvPr>
          <p:cNvSpPr txBox="1"/>
          <p:nvPr/>
        </p:nvSpPr>
        <p:spPr>
          <a:xfrm>
            <a:off x="960120" y="4130735"/>
            <a:ext cx="7825740" cy="553998"/>
          </a:xfrm>
          <a:prstGeom prst="rect">
            <a:avLst/>
          </a:prstGeom>
          <a:noFill/>
        </p:spPr>
        <p:txBody>
          <a:bodyPr wrap="square" rtlCol="0">
            <a:spAutoFit/>
          </a:bodyPr>
          <a:lstStyle/>
          <a:p>
            <a:r>
              <a:rPr lang="en-US" sz="3000" b="1">
                <a:solidFill>
                  <a:schemeClr val="accent6">
                    <a:lumMod val="20000"/>
                    <a:lumOff val="80000"/>
                  </a:schemeClr>
                </a:solidFill>
              </a:rPr>
              <a:t>Cảm ơn các thầy và các bạn đã lắng nghe</a:t>
            </a:r>
            <a:endParaRPr lang="en-ID" sz="3000" b="1">
              <a:solidFill>
                <a:schemeClr val="accent6">
                  <a:lumMod val="20000"/>
                  <a:lumOff val="80000"/>
                </a:schemeClr>
              </a:solidFill>
            </a:endParaRPr>
          </a:p>
        </p:txBody>
      </p:sp>
      <p:pic>
        <p:nvPicPr>
          <p:cNvPr id="3076" name="Picture 4" descr="Không có mô tả.">
            <a:extLst>
              <a:ext uri="{FF2B5EF4-FFF2-40B4-BE49-F238E27FC236}">
                <a16:creationId xmlns:a16="http://schemas.microsoft.com/office/drawing/2014/main" id="{8EBEE14B-6763-F596-5EB5-D21C09407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981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4" name="Picture 6" descr="Không có mô tả.">
            <a:extLst>
              <a:ext uri="{FF2B5EF4-FFF2-40B4-BE49-F238E27FC236}">
                <a16:creationId xmlns:a16="http://schemas.microsoft.com/office/drawing/2014/main" id="{F226EA43-87B1-C441-56D4-4103CFF67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 y="0"/>
            <a:ext cx="9428479" cy="5303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9C713D-AA53-BF5B-EE5A-AA5A552A9FA8}"/>
              </a:ext>
            </a:extLst>
          </p:cNvPr>
          <p:cNvSpPr txBox="1"/>
          <p:nvPr/>
        </p:nvSpPr>
        <p:spPr>
          <a:xfrm>
            <a:off x="960120" y="4130735"/>
            <a:ext cx="7825740" cy="553998"/>
          </a:xfrm>
          <a:prstGeom prst="rect">
            <a:avLst/>
          </a:prstGeom>
          <a:noFill/>
        </p:spPr>
        <p:txBody>
          <a:bodyPr wrap="square" rtlCol="0">
            <a:spAutoFit/>
          </a:bodyPr>
          <a:lstStyle/>
          <a:p>
            <a:r>
              <a:rPr lang="en-US" sz="3000" b="1">
                <a:solidFill>
                  <a:schemeClr val="accent6">
                    <a:lumMod val="20000"/>
                    <a:lumOff val="80000"/>
                  </a:schemeClr>
                </a:solidFill>
              </a:rPr>
              <a:t>Cảm ơn các thầy và các bạn đã lắng nghe</a:t>
            </a:r>
            <a:endParaRPr lang="en-ID" sz="3000" b="1">
              <a:solidFill>
                <a:schemeClr val="accent6">
                  <a:lumMod val="20000"/>
                  <a:lumOff val="80000"/>
                </a:schemeClr>
              </a:solidFill>
            </a:endParaRPr>
          </a:p>
        </p:txBody>
      </p:sp>
    </p:spTree>
    <p:extLst>
      <p:ext uri="{BB962C8B-B14F-4D97-AF65-F5344CB8AC3E}">
        <p14:creationId xmlns:p14="http://schemas.microsoft.com/office/powerpoint/2010/main" val="4289291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a:latin typeface="Inter" panose="020B0604020202020204" charset="0"/>
                <a:ea typeface="Inter" panose="020B0604020202020204" charset="0"/>
              </a:rPr>
              <a:t>Biểu diễn đồ thị</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2" name="TextBox 1">
            <a:extLst>
              <a:ext uri="{FF2B5EF4-FFF2-40B4-BE49-F238E27FC236}">
                <a16:creationId xmlns:a16="http://schemas.microsoft.com/office/drawing/2014/main" id="{675A8C25-D886-E03E-F383-788178C8616D}"/>
              </a:ext>
            </a:extLst>
          </p:cNvPr>
          <p:cNvSpPr txBox="1"/>
          <p:nvPr/>
        </p:nvSpPr>
        <p:spPr>
          <a:xfrm>
            <a:off x="950046" y="1708298"/>
            <a:ext cx="7392968" cy="52322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Ma trận kề</a:t>
            </a:r>
            <a:r>
              <a:rPr lang="en-US">
                <a:latin typeface="Times New Roman" panose="02020603050405020304" pitchFamily="18" charset="0"/>
                <a:cs typeface="Times New Roman" panose="02020603050405020304" pitchFamily="18" charset="0"/>
              </a:rPr>
              <a:t>: sử dụng ndarray trong thư viện numpy để biểu diễn ma trận kề với giá trị tại phần tử thứ (i, j) của ma trận là 1 nếu có cạnh nối từ đỉnh i đến đỉnh j, và là 0 nếu không có cạnh nối.</a:t>
            </a:r>
            <a:endParaRPr lang="en-ID">
              <a:latin typeface="Times New Roman" panose="02020603050405020304" pitchFamily="18" charset="0"/>
              <a:cs typeface="Times New Roman" panose="02020603050405020304" pitchFamily="18" charset="0"/>
            </a:endParaRPr>
          </a:p>
        </p:txBody>
      </p:sp>
      <p:pic>
        <p:nvPicPr>
          <p:cNvPr id="1026" name="Picture 2" descr="NumPy">
            <a:extLst>
              <a:ext uri="{FF2B5EF4-FFF2-40B4-BE49-F238E27FC236}">
                <a16:creationId xmlns:a16="http://schemas.microsoft.com/office/drawing/2014/main" id="{3750842B-BC8C-978B-C796-BB9B846E1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204" y="260672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8DC176A-045B-29DA-AD75-AA87562A0CE1}"/>
              </a:ext>
            </a:extLst>
          </p:cNvPr>
          <p:cNvPicPr>
            <a:picLocks noChangeAspect="1"/>
          </p:cNvPicPr>
          <p:nvPr/>
        </p:nvPicPr>
        <p:blipFill>
          <a:blip r:embed="rId4"/>
          <a:stretch>
            <a:fillRect/>
          </a:stretch>
        </p:blipFill>
        <p:spPr>
          <a:xfrm>
            <a:off x="1045172" y="2571750"/>
            <a:ext cx="2877675" cy="2426852"/>
          </a:xfrm>
          <a:prstGeom prst="rect">
            <a:avLst/>
          </a:prstGeom>
        </p:spPr>
      </p:pic>
    </p:spTree>
    <p:extLst>
      <p:ext uri="{BB962C8B-B14F-4D97-AF65-F5344CB8AC3E}">
        <p14:creationId xmlns:p14="http://schemas.microsoft.com/office/powerpoint/2010/main" val="1322673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a:latin typeface="Inter" panose="020B0604020202020204" charset="0"/>
                <a:ea typeface="Inter" panose="020B0604020202020204" charset="0"/>
              </a:rPr>
              <a:t>Biểu diễn đồ thị</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2" name="TextBox 1">
            <a:extLst>
              <a:ext uri="{FF2B5EF4-FFF2-40B4-BE49-F238E27FC236}">
                <a16:creationId xmlns:a16="http://schemas.microsoft.com/office/drawing/2014/main" id="{675A8C25-D886-E03E-F383-788178C8616D}"/>
              </a:ext>
            </a:extLst>
          </p:cNvPr>
          <p:cNvSpPr txBox="1"/>
          <p:nvPr/>
        </p:nvSpPr>
        <p:spPr>
          <a:xfrm>
            <a:off x="950046" y="1708298"/>
            <a:ext cx="7392968" cy="52322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Danh sách kề</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có thể sử dụng cấu trúc dữ liệu khác như </a:t>
            </a:r>
            <a:r>
              <a:rPr lang="en-US">
                <a:latin typeface="Times New Roman" panose="02020603050405020304" pitchFamily="18" charset="0"/>
                <a:cs typeface="Times New Roman" panose="02020603050405020304" pitchFamily="18" charset="0"/>
              </a:rPr>
              <a:t>list nhưng để tăng tốc độ thì sử dụng </a:t>
            </a:r>
            <a:r>
              <a:rPr lang="vi-VN">
                <a:latin typeface="Times New Roman" panose="02020603050405020304" pitchFamily="18" charset="0"/>
                <a:cs typeface="Times New Roman" panose="02020603050405020304" pitchFamily="18" charset="0"/>
              </a:rPr>
              <a:t>dict hoặc set trong Python để lưu trữ danh sách kề.</a:t>
            </a:r>
            <a:endParaRPr lang="en-ID">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713CC5A-B4F8-39AC-1C04-B22720277623}"/>
              </a:ext>
            </a:extLst>
          </p:cNvPr>
          <p:cNvPicPr>
            <a:picLocks noChangeAspect="1"/>
          </p:cNvPicPr>
          <p:nvPr/>
        </p:nvPicPr>
        <p:blipFill>
          <a:blip r:embed="rId3"/>
          <a:stretch>
            <a:fillRect/>
          </a:stretch>
        </p:blipFill>
        <p:spPr>
          <a:xfrm>
            <a:off x="1008326" y="2395869"/>
            <a:ext cx="3359008" cy="2268280"/>
          </a:xfrm>
          <a:prstGeom prst="rect">
            <a:avLst/>
          </a:prstGeom>
        </p:spPr>
      </p:pic>
      <p:pic>
        <p:nvPicPr>
          <p:cNvPr id="6" name="Picture 5">
            <a:extLst>
              <a:ext uri="{FF2B5EF4-FFF2-40B4-BE49-F238E27FC236}">
                <a16:creationId xmlns:a16="http://schemas.microsoft.com/office/drawing/2014/main" id="{E3153F23-4004-297B-8CAA-F3D991BD4F0E}"/>
              </a:ext>
            </a:extLst>
          </p:cNvPr>
          <p:cNvPicPr>
            <a:picLocks noChangeAspect="1"/>
          </p:cNvPicPr>
          <p:nvPr/>
        </p:nvPicPr>
        <p:blipFill>
          <a:blip r:embed="rId4"/>
          <a:stretch>
            <a:fillRect/>
          </a:stretch>
        </p:blipFill>
        <p:spPr>
          <a:xfrm>
            <a:off x="4984006" y="2395869"/>
            <a:ext cx="3359008" cy="2268280"/>
          </a:xfrm>
          <a:prstGeom prst="rect">
            <a:avLst/>
          </a:prstGeom>
        </p:spPr>
      </p:pic>
    </p:spTree>
    <p:extLst>
      <p:ext uri="{BB962C8B-B14F-4D97-AF65-F5344CB8AC3E}">
        <p14:creationId xmlns:p14="http://schemas.microsoft.com/office/powerpoint/2010/main" val="4096783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a:latin typeface="Inter" panose="020B0604020202020204" charset="0"/>
                <a:ea typeface="Inter" panose="020B0604020202020204" charset="0"/>
              </a:rPr>
              <a:t>Biểu diễn đồ thị</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2" name="TextBox 1">
            <a:extLst>
              <a:ext uri="{FF2B5EF4-FFF2-40B4-BE49-F238E27FC236}">
                <a16:creationId xmlns:a16="http://schemas.microsoft.com/office/drawing/2014/main" id="{675A8C25-D886-E03E-F383-788178C8616D}"/>
              </a:ext>
            </a:extLst>
          </p:cNvPr>
          <p:cNvSpPr txBox="1"/>
          <p:nvPr/>
        </p:nvSpPr>
        <p:spPr>
          <a:xfrm>
            <a:off x="950046" y="1708298"/>
            <a:ext cx="7392968" cy="307777"/>
          </a:xfrm>
          <a:prstGeom prst="rect">
            <a:avLst/>
          </a:prstGeom>
          <a:noFill/>
        </p:spPr>
        <p:txBody>
          <a:bodyPr wrap="square" rtlCol="0">
            <a:spAutoFit/>
          </a:bodyPr>
          <a:lstStyle/>
          <a:p>
            <a:r>
              <a:rPr lang="en-US"/>
              <a:t>a</a:t>
            </a:r>
            <a:endParaRPr lang="en-ID"/>
          </a:p>
        </p:txBody>
      </p:sp>
      <p:pic>
        <p:nvPicPr>
          <p:cNvPr id="4" name="Picture 3">
            <a:extLst>
              <a:ext uri="{FF2B5EF4-FFF2-40B4-BE49-F238E27FC236}">
                <a16:creationId xmlns:a16="http://schemas.microsoft.com/office/drawing/2014/main" id="{69C3C468-F38B-5925-1A41-92F8AEA04FE2}"/>
              </a:ext>
            </a:extLst>
          </p:cNvPr>
          <p:cNvPicPr>
            <a:picLocks noChangeAspect="1"/>
          </p:cNvPicPr>
          <p:nvPr/>
        </p:nvPicPr>
        <p:blipFill>
          <a:blip r:embed="rId3"/>
          <a:stretch>
            <a:fillRect/>
          </a:stretch>
        </p:blipFill>
        <p:spPr>
          <a:xfrm>
            <a:off x="1036476" y="2571750"/>
            <a:ext cx="2986471" cy="2452577"/>
          </a:xfrm>
          <a:prstGeom prst="rect">
            <a:avLst/>
          </a:prstGeom>
        </p:spPr>
      </p:pic>
      <p:pic>
        <p:nvPicPr>
          <p:cNvPr id="6" name="Picture 5">
            <a:extLst>
              <a:ext uri="{FF2B5EF4-FFF2-40B4-BE49-F238E27FC236}">
                <a16:creationId xmlns:a16="http://schemas.microsoft.com/office/drawing/2014/main" id="{EA80D85F-0E37-1057-722A-49C49589550D}"/>
              </a:ext>
            </a:extLst>
          </p:cNvPr>
          <p:cNvPicPr>
            <a:picLocks noChangeAspect="1"/>
          </p:cNvPicPr>
          <p:nvPr/>
        </p:nvPicPr>
        <p:blipFill>
          <a:blip r:embed="rId4"/>
          <a:stretch>
            <a:fillRect/>
          </a:stretch>
        </p:blipFill>
        <p:spPr>
          <a:xfrm>
            <a:off x="4830525" y="2571749"/>
            <a:ext cx="3633447" cy="2452577"/>
          </a:xfrm>
          <a:prstGeom prst="rect">
            <a:avLst/>
          </a:prstGeom>
        </p:spPr>
      </p:pic>
    </p:spTree>
    <p:extLst>
      <p:ext uri="{BB962C8B-B14F-4D97-AF65-F5344CB8AC3E}">
        <p14:creationId xmlns:p14="http://schemas.microsoft.com/office/powerpoint/2010/main" val="3202145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a:latin typeface="Inter" panose="020B0604020202020204" charset="0"/>
                <a:ea typeface="Inter" panose="020B0604020202020204" charset="0"/>
              </a:rPr>
              <a:t>Phương pháp thiết kế</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3" name="TextBox 2">
            <a:extLst>
              <a:ext uri="{FF2B5EF4-FFF2-40B4-BE49-F238E27FC236}">
                <a16:creationId xmlns:a16="http://schemas.microsoft.com/office/drawing/2014/main" id="{4537AD5B-6D59-940A-383F-AA1ADF80C433}"/>
              </a:ext>
            </a:extLst>
          </p:cNvPr>
          <p:cNvSpPr txBox="1"/>
          <p:nvPr/>
        </p:nvSpPr>
        <p:spPr>
          <a:xfrm>
            <a:off x="916458" y="1623237"/>
            <a:ext cx="7782828" cy="2492990"/>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DFS: backtracking</a:t>
            </a:r>
          </a:p>
          <a:p>
            <a:pPr marL="171450" indent="-1714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Duyệt theo chiều sâu</a:t>
            </a:r>
          </a:p>
          <a:p>
            <a:pPr marL="171450" indent="-1714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Quay lui</a:t>
            </a:r>
          </a:p>
          <a:p>
            <a:pPr marL="171450" indent="-1714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Sử dụng đệ quy</a:t>
            </a:r>
          </a:p>
          <a:p>
            <a:pPr marL="171450" indent="-171450">
              <a:buFont typeface="Arial" panose="020B0604020202020204" pitchFamily="34" charset="0"/>
              <a:buChar char="•"/>
            </a:pPr>
            <a:r>
              <a:rPr lang="vi-VN" sz="1200">
                <a:latin typeface="Times New Roman" panose="02020603050405020304" pitchFamily="18" charset="0"/>
                <a:cs typeface="Times New Roman" panose="02020603050405020304" pitchFamily="18" charset="0"/>
              </a:rPr>
              <a:t>Áp dụng cho vấn đề tìm kiếm và tối ưu</a:t>
            </a:r>
            <a:endParaRPr lang="en-US" sz="1200">
              <a:latin typeface="Times New Roman" panose="02020603050405020304" pitchFamily="18" charset="0"/>
              <a:cs typeface="Times New Roman" panose="02020603050405020304" pitchFamily="18" charset="0"/>
            </a:endParaRPr>
          </a:p>
          <a:p>
            <a:endParaRPr lang="en-US" sz="1200">
              <a:latin typeface="Times New Roman" panose="02020603050405020304" pitchFamily="18" charset="0"/>
              <a:cs typeface="Times New Roman" panose="02020603050405020304" pitchFamily="18" charset="0"/>
            </a:endParaRPr>
          </a:p>
          <a:p>
            <a:endParaRPr lang="en-US" sz="1200">
              <a:latin typeface="Times New Roman" panose="02020603050405020304" pitchFamily="18" charset="0"/>
              <a:cs typeface="Times New Roman" panose="02020603050405020304" pitchFamily="18" charset="0"/>
            </a:endParaRPr>
          </a:p>
          <a:p>
            <a:endParaRPr lang="en-US" sz="1200">
              <a:latin typeface="Times New Roman" panose="02020603050405020304" pitchFamily="18" charset="0"/>
              <a:cs typeface="Times New Roman" panose="02020603050405020304" pitchFamily="18" charset="0"/>
            </a:endParaRPr>
          </a:p>
          <a:p>
            <a:r>
              <a:rPr lang="en-US" sz="1200">
                <a:latin typeface="Times New Roman" panose="02020603050405020304" pitchFamily="18" charset="0"/>
                <a:cs typeface="Times New Roman" panose="02020603050405020304" pitchFamily="18" charset="0"/>
              </a:rPr>
              <a:t>BFS: brute force</a:t>
            </a:r>
          </a:p>
          <a:p>
            <a:pPr marL="171450" indent="-1714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Tìm kiếm toàn bộ không gian trạng thái</a:t>
            </a:r>
          </a:p>
          <a:p>
            <a:pPr marL="171450" indent="-171450">
              <a:buFont typeface="Arial" panose="020B0604020202020204" pitchFamily="34" charset="0"/>
              <a:buChar char="•"/>
            </a:pPr>
            <a:r>
              <a:rPr lang="vi-VN" sz="1200">
                <a:latin typeface="Times New Roman" panose="02020603050405020304" pitchFamily="18" charset="0"/>
                <a:cs typeface="Times New Roman" panose="02020603050405020304" pitchFamily="18" charset="0"/>
              </a:rPr>
              <a:t>Không yêu cầu thông tin trước</a:t>
            </a:r>
            <a:endParaRPr lang="en-US" sz="120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Độ phức tạp cao</a:t>
            </a:r>
          </a:p>
          <a:p>
            <a:pPr marL="171450" indent="-171450">
              <a:buFont typeface="Arial" panose="020B0604020202020204" pitchFamily="34" charset="0"/>
              <a:buChar char="•"/>
            </a:pPr>
            <a:r>
              <a:rPr lang="vi-VN" sz="1200">
                <a:latin typeface="Times New Roman" panose="02020603050405020304" pitchFamily="18" charset="0"/>
                <a:cs typeface="Times New Roman" panose="02020603050405020304" pitchFamily="18" charset="0"/>
              </a:rPr>
              <a:t>Áp dụng cho vấn đề tối ưu</a:t>
            </a:r>
            <a:r>
              <a:rPr lang="en-US" sz="1200">
                <a:latin typeface="Times New Roman" panose="02020603050405020304" pitchFamily="18" charset="0"/>
                <a:cs typeface="Times New Roman" panose="02020603050405020304" pitchFamily="18" charset="0"/>
              </a:rPr>
              <a:t> (không thực hiện được trên vấn đề lớn)</a:t>
            </a:r>
          </a:p>
        </p:txBody>
      </p:sp>
      <p:sp>
        <p:nvSpPr>
          <p:cNvPr id="4" name="AutoShape 2" descr="06/2023] Sự Khác Biệt Giữa BFS Và DFS">
            <a:extLst>
              <a:ext uri="{FF2B5EF4-FFF2-40B4-BE49-F238E27FC236}">
                <a16:creationId xmlns:a16="http://schemas.microsoft.com/office/drawing/2014/main" id="{EC8A4768-E39F-EC88-CA5A-F0915BD98E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Tree>
    <p:extLst>
      <p:ext uri="{BB962C8B-B14F-4D97-AF65-F5344CB8AC3E}">
        <p14:creationId xmlns:p14="http://schemas.microsoft.com/office/powerpoint/2010/main" val="19861957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a:latin typeface="Inter" panose="020B0604020202020204" charset="0"/>
                <a:ea typeface="Inter" panose="020B0604020202020204" charset="0"/>
              </a:rPr>
              <a:t>Các thao tác trên đồ thị</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3" name="TextBox 2">
            <a:extLst>
              <a:ext uri="{FF2B5EF4-FFF2-40B4-BE49-F238E27FC236}">
                <a16:creationId xmlns:a16="http://schemas.microsoft.com/office/drawing/2014/main" id="{4537AD5B-6D59-940A-383F-AA1ADF80C433}"/>
              </a:ext>
            </a:extLst>
          </p:cNvPr>
          <p:cNvSpPr txBox="1"/>
          <p:nvPr/>
        </p:nvSpPr>
        <p:spPr>
          <a:xfrm>
            <a:off x="916458" y="1623237"/>
            <a:ext cx="7782828" cy="2123658"/>
          </a:xfrm>
          <a:prstGeom prst="rect">
            <a:avLst/>
          </a:prstGeom>
          <a:noFill/>
        </p:spPr>
        <p:txBody>
          <a:bodyPr wrap="square" rtlCol="0">
            <a:spAutoFit/>
          </a:bodyPr>
          <a:lstStyle/>
          <a:p>
            <a:pPr algn="l"/>
            <a:r>
              <a:rPr lang="vi-VN" sz="1200" b="1" i="0">
                <a:solidFill>
                  <a:srgbClr val="000000"/>
                </a:solidFill>
                <a:effectLst/>
                <a:latin typeface="+mj-lt"/>
              </a:rPr>
              <a:t>Các phép toán một ngôi</a:t>
            </a:r>
          </a:p>
          <a:p>
            <a:pPr marL="171450" indent="-171450" algn="l">
              <a:buFont typeface="Arial" panose="020B0604020202020204" pitchFamily="34" charset="0"/>
              <a:buChar char="•"/>
            </a:pPr>
            <a:r>
              <a:rPr lang="vi-VN" sz="1200" b="0" i="0" u="none" strike="noStrike">
                <a:solidFill>
                  <a:srgbClr val="DD3333"/>
                </a:solidFill>
                <a:effectLst/>
                <a:latin typeface="+mj-lt"/>
                <a:hlinkClick r:id="rId3" tooltip="Đồ thị đường (trang không tồn tại)"/>
              </a:rPr>
              <a:t>Đồ thị đường</a:t>
            </a:r>
            <a:r>
              <a:rPr lang="vi-VN" sz="1200" b="0" i="0">
                <a:solidFill>
                  <a:srgbClr val="202122"/>
                </a:solidFill>
                <a:effectLst/>
                <a:latin typeface="+mj-lt"/>
              </a:rPr>
              <a:t> (Line graph) (tạo đồ thị mới bằng cách chuyển cạnh thành đỉnh và tạo các cạnh tương ứng)</a:t>
            </a:r>
          </a:p>
          <a:p>
            <a:pPr marL="171450" indent="-171450" algn="l">
              <a:buFont typeface="Arial" panose="020B0604020202020204" pitchFamily="34" charset="0"/>
              <a:buChar char="•"/>
            </a:pPr>
            <a:r>
              <a:rPr lang="vi-VN" sz="1200" b="0" i="0" u="none" strike="noStrike">
                <a:solidFill>
                  <a:srgbClr val="3366CC"/>
                </a:solidFill>
                <a:effectLst/>
                <a:latin typeface="+mj-lt"/>
                <a:hlinkClick r:id="rId4" tooltip="Đồ thị đối ngẫu"/>
              </a:rPr>
              <a:t>Đồ thị đối ngẫu</a:t>
            </a:r>
            <a:r>
              <a:rPr lang="vi-VN" sz="1200" b="0" i="0">
                <a:solidFill>
                  <a:srgbClr val="202122"/>
                </a:solidFill>
                <a:effectLst/>
                <a:latin typeface="+mj-lt"/>
              </a:rPr>
              <a:t> (Dual graph) (tạo đồ thị mới từ một đồ thị phẳng bằng cách tạo một đỉnh cho mỗi miền mặt phẳng và các cạnh được nối giữa hai đỉnh tương ứng với hai miền kề nhau)</a:t>
            </a:r>
          </a:p>
          <a:p>
            <a:pPr marL="171450" indent="-171450" algn="l">
              <a:buFont typeface="Arial" panose="020B0604020202020204" pitchFamily="34" charset="0"/>
              <a:buChar char="•"/>
            </a:pPr>
            <a:r>
              <a:rPr lang="vi-VN" sz="1200" b="0" i="0" u="none" strike="noStrike">
                <a:solidFill>
                  <a:srgbClr val="DD3333"/>
                </a:solidFill>
                <a:effectLst/>
                <a:latin typeface="+mj-lt"/>
                <a:hlinkClick r:id="rId5" tooltip="Đồ thị bù (trang không tồn tại)"/>
              </a:rPr>
              <a:t>Đồ thị bù</a:t>
            </a:r>
            <a:r>
              <a:rPr lang="vi-VN" sz="1200" b="0" i="0">
                <a:solidFill>
                  <a:srgbClr val="202122"/>
                </a:solidFill>
                <a:effectLst/>
                <a:latin typeface="+mj-lt"/>
              </a:rPr>
              <a:t> (</a:t>
            </a:r>
            <a:r>
              <a:rPr lang="vi-VN" sz="1200" b="0" i="1">
                <a:solidFill>
                  <a:srgbClr val="202122"/>
                </a:solidFill>
                <a:effectLst/>
                <a:latin typeface="+mj-lt"/>
              </a:rPr>
              <a:t>Complement graph</a:t>
            </a:r>
            <a:r>
              <a:rPr lang="vi-VN" sz="1200" b="0" i="0">
                <a:solidFill>
                  <a:srgbClr val="202122"/>
                </a:solidFill>
                <a:effectLst/>
                <a:latin typeface="+mj-lt"/>
              </a:rPr>
              <a:t>)</a:t>
            </a:r>
            <a:endParaRPr lang="en-US" sz="1200" b="0" i="0">
              <a:solidFill>
                <a:srgbClr val="202122"/>
              </a:solidFill>
              <a:effectLst/>
              <a:latin typeface="+mj-lt"/>
            </a:endParaRPr>
          </a:p>
          <a:p>
            <a:pPr algn="l">
              <a:buFont typeface="Arial" panose="020B0604020202020204" pitchFamily="34" charset="0"/>
              <a:buChar char="•"/>
            </a:pPr>
            <a:endParaRPr lang="en-US" sz="1200">
              <a:solidFill>
                <a:srgbClr val="202122"/>
              </a:solidFill>
              <a:latin typeface="+mj-lt"/>
            </a:endParaRPr>
          </a:p>
          <a:p>
            <a:pPr algn="l"/>
            <a:endParaRPr lang="en-US" sz="1200">
              <a:solidFill>
                <a:srgbClr val="202122"/>
              </a:solidFill>
              <a:latin typeface="+mj-lt"/>
            </a:endParaRPr>
          </a:p>
          <a:p>
            <a:pPr algn="l"/>
            <a:endParaRPr lang="vi-VN" sz="1200" b="0" i="0">
              <a:solidFill>
                <a:srgbClr val="202122"/>
              </a:solidFill>
              <a:effectLst/>
              <a:latin typeface="+mj-lt"/>
            </a:endParaRPr>
          </a:p>
          <a:p>
            <a:pPr algn="l"/>
            <a:r>
              <a:rPr lang="vi-VN" sz="1200" b="1" i="0">
                <a:solidFill>
                  <a:srgbClr val="000000"/>
                </a:solidFill>
                <a:effectLst/>
                <a:latin typeface="+mj-lt"/>
              </a:rPr>
              <a:t>Các phép toán hai ngôi</a:t>
            </a:r>
          </a:p>
          <a:p>
            <a:pPr marL="171450" indent="-171450" algn="l">
              <a:buFont typeface="Arial" panose="020B0604020202020204" pitchFamily="34" charset="0"/>
              <a:buChar char="•"/>
            </a:pPr>
            <a:r>
              <a:rPr lang="vi-VN" sz="1200" b="0" i="0" u="none" strike="noStrike">
                <a:solidFill>
                  <a:srgbClr val="DD3333"/>
                </a:solidFill>
                <a:effectLst/>
                <a:latin typeface="+mj-lt"/>
                <a:hlinkClick r:id="rId6" tooltip="Tích Đề-các của đồ thị (trang không tồn tại)"/>
              </a:rPr>
              <a:t>Tích Đề-các của đồ thị</a:t>
            </a:r>
            <a:r>
              <a:rPr lang="vi-VN" sz="1200" b="0" i="0">
                <a:solidFill>
                  <a:srgbClr val="202122"/>
                </a:solidFill>
                <a:effectLst/>
                <a:latin typeface="+mj-lt"/>
              </a:rPr>
              <a:t> (</a:t>
            </a:r>
            <a:r>
              <a:rPr lang="vi-VN" sz="1200" b="0" i="1">
                <a:solidFill>
                  <a:srgbClr val="202122"/>
                </a:solidFill>
                <a:effectLst/>
                <a:latin typeface="+mj-lt"/>
              </a:rPr>
              <a:t>Cartesian product of graphs</a:t>
            </a:r>
            <a:r>
              <a:rPr lang="vi-VN" sz="1200" b="0" i="0">
                <a:solidFill>
                  <a:srgbClr val="202122"/>
                </a:solidFill>
                <a:effectLst/>
                <a:latin typeface="+mj-lt"/>
              </a:rPr>
              <a:t>)</a:t>
            </a:r>
          </a:p>
          <a:p>
            <a:pPr marL="171450" indent="-171450" algn="l">
              <a:buFont typeface="Arial" panose="020B0604020202020204" pitchFamily="34" charset="0"/>
              <a:buChar char="•"/>
            </a:pPr>
            <a:r>
              <a:rPr lang="vi-VN" sz="1200" b="0" i="0" u="none" strike="noStrike">
                <a:solidFill>
                  <a:srgbClr val="DD3333"/>
                </a:solidFill>
                <a:effectLst/>
                <a:latin typeface="+mj-lt"/>
                <a:hlinkClick r:id="rId7" tooltip="Tích Ten-xơ của đồ thị (trang không tồn tại)"/>
              </a:rPr>
              <a:t>Tích Ten-xơ của đồ thị</a:t>
            </a:r>
            <a:r>
              <a:rPr lang="vi-VN" sz="1200" b="0" i="0">
                <a:solidFill>
                  <a:srgbClr val="202122"/>
                </a:solidFill>
                <a:effectLst/>
                <a:latin typeface="+mj-lt"/>
              </a:rPr>
              <a:t> (</a:t>
            </a:r>
            <a:r>
              <a:rPr lang="vi-VN" sz="1200" b="0" i="1">
                <a:solidFill>
                  <a:srgbClr val="202122"/>
                </a:solidFill>
                <a:effectLst/>
                <a:latin typeface="+mj-lt"/>
              </a:rPr>
              <a:t>Tensor product of graphs</a:t>
            </a:r>
            <a:r>
              <a:rPr lang="vi-VN" sz="1200" b="0" i="0">
                <a:solidFill>
                  <a:srgbClr val="202122"/>
                </a:solidFill>
                <a:effectLst/>
                <a:latin typeface="+mj-lt"/>
              </a:rPr>
              <a:t>)</a:t>
            </a:r>
          </a:p>
        </p:txBody>
      </p:sp>
      <p:sp>
        <p:nvSpPr>
          <p:cNvPr id="4" name="AutoShape 2" descr="06/2023] Sự Khác Biệt Giữa BFS Và DFS">
            <a:extLst>
              <a:ext uri="{FF2B5EF4-FFF2-40B4-BE49-F238E27FC236}">
                <a16:creationId xmlns:a16="http://schemas.microsoft.com/office/drawing/2014/main" id="{EC8A4768-E39F-EC88-CA5A-F0915BD98E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Tree>
    <p:extLst>
      <p:ext uri="{BB962C8B-B14F-4D97-AF65-F5344CB8AC3E}">
        <p14:creationId xmlns:p14="http://schemas.microsoft.com/office/powerpoint/2010/main" val="2241999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a:latin typeface="Inter" panose="020B0604020202020204" charset="0"/>
                <a:ea typeface="Inter" panose="020B0604020202020204" charset="0"/>
              </a:rPr>
              <a:t>Sửa bài tập </a:t>
            </a:r>
            <a:br>
              <a:rPr lang="en-US" sz="2000" b="1">
                <a:latin typeface="Inter" panose="020B0604020202020204" charset="0"/>
                <a:ea typeface="Inter" panose="020B0604020202020204" charset="0"/>
              </a:rPr>
            </a:br>
            <a:r>
              <a:rPr lang="en-US" sz="2000" b="1">
                <a:latin typeface="Inter" panose="020B0604020202020204" charset="0"/>
                <a:ea typeface="Inter" panose="020B0604020202020204" charset="0"/>
              </a:rPr>
              <a:t>giải cứu anh 7</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3" name="TextBox 2">
            <a:extLst>
              <a:ext uri="{FF2B5EF4-FFF2-40B4-BE49-F238E27FC236}">
                <a16:creationId xmlns:a16="http://schemas.microsoft.com/office/drawing/2014/main" id="{4537AD5B-6D59-940A-383F-AA1ADF80C433}"/>
              </a:ext>
            </a:extLst>
          </p:cNvPr>
          <p:cNvSpPr txBox="1"/>
          <p:nvPr/>
        </p:nvSpPr>
        <p:spPr>
          <a:xfrm>
            <a:off x="705092" y="1623237"/>
            <a:ext cx="4404740" cy="3190425"/>
          </a:xfrm>
          <a:prstGeom prst="rect">
            <a:avLst/>
          </a:prstGeom>
          <a:noFill/>
        </p:spPr>
        <p:txBody>
          <a:bodyPr wrap="square" rtlCol="0">
            <a:spAutoFit/>
          </a:bodyPr>
          <a:lstStyle/>
          <a:p>
            <a:pPr marL="0" marR="0">
              <a:lnSpc>
                <a:spcPct val="107000"/>
              </a:lnSpc>
              <a:spcBef>
                <a:spcPts val="0"/>
              </a:spcBef>
              <a:spcAft>
                <a:spcPts val="800"/>
              </a:spcAft>
            </a:pPr>
            <a:r>
              <a:rPr lang="en-US" sz="850">
                <a:effectLst/>
                <a:latin typeface="Times New Roman" panose="02020603050405020304" pitchFamily="18" charset="0"/>
                <a:ea typeface="Calibri" panose="020F0502020204030204" pitchFamily="34" charset="0"/>
                <a:cs typeface="Times New Roman" panose="02020603050405020304" pitchFamily="18" charset="0"/>
              </a:rPr>
              <a:t>Cách thức làm việc của thuật toán BFS trong trường hợp này như sau:</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Bắt đầu từ ô góc trên bên trái của ma trận, được đánh dấu là ô đầu tiên và có giá trị 1.</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Đặt một biến ans bằng 1, đại diện cho độ dài đường đi tới thời điểm hiện tại.</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Tiến hành khám phá các ô hàng xóm của ô hiện tại. Với mỗi ô hàng xóm, nếu nó thuộc trong ma trận và có giá trị bằng 0 (tức là đường đi hợp lệ), thì đánh dấu ô hàng xóm đó là đã được khám phá (bằng cách đặt giá trị của nó là 1) và thêm nó vào hàng đợi.</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Khi khám phá xong tất cả các ô hàng xóm của ô hiện tại, tăng giá trị của ans lên 1 để đại diện cho việc đi qua một bước đi tiếp theo.</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Tiếp tục quá trình trên cho đến khi hàng đợi trống, tức là đã khám phá hết tất cả các ô có thể.</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Nếu trong quá trình khám phá, đến được ô góc dưới bên phải của ma trận (ô có tọa độ (n-1, n-1)), thì đường đi từ ô góc trên bên trái tới ô đó là đường đi ngắn nhất. Kết thúc thuật toán và trả về giá trị ans là độ dài của đường đi ngắn nhất.</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Nếu sau khi khám phá tất cả các ô, không thể đến được ô góc dưới bên phải (ô (n-1, n-1)), tức là không tồn tại đường đi hợp lệ, thuật toán trả về -1.</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850">
                <a:effectLst/>
                <a:latin typeface="Times New Roman" panose="02020603050405020304" pitchFamily="18" charset="0"/>
                <a:ea typeface="Calibri" panose="020F0502020204030204" pitchFamily="34" charset="0"/>
                <a:cs typeface="Times New Roman" panose="02020603050405020304" pitchFamily="18" charset="0"/>
              </a:rPr>
              <a:t>Điều quan trọng là BFS duyệt các ô theo từng "lớp" gần điểm bắt đầu, nghĩa là tìm kiếm một bước đi tiếp theo từ các ô đã được khám phá trước đó. Do đó, khi đến được ô góc dưới bên phải, thì đường đi tới ô đó đã được kiểm tra qua một số bước ít nhất, và không thể có đường đi ngắn hơn được tìm thấy trong quá trình duyệt BFS.</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algn="l"/>
            <a:endParaRPr lang="vi-VN" sz="850" b="0" i="0">
              <a:solidFill>
                <a:srgbClr val="202122"/>
              </a:solidFill>
              <a:effectLst/>
              <a:latin typeface="Times New Roman" panose="02020603050405020304" pitchFamily="18" charset="0"/>
              <a:cs typeface="Times New Roman" panose="02020603050405020304" pitchFamily="18" charset="0"/>
            </a:endParaRPr>
          </a:p>
        </p:txBody>
      </p:sp>
      <p:sp>
        <p:nvSpPr>
          <p:cNvPr id="4" name="AutoShape 2" descr="06/2023] Sự Khác Biệt Giữa BFS Và DFS">
            <a:extLst>
              <a:ext uri="{FF2B5EF4-FFF2-40B4-BE49-F238E27FC236}">
                <a16:creationId xmlns:a16="http://schemas.microsoft.com/office/drawing/2014/main" id="{EC8A4768-E39F-EC88-CA5A-F0915BD98E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2" name="Picture 1">
            <a:extLst>
              <a:ext uri="{FF2B5EF4-FFF2-40B4-BE49-F238E27FC236}">
                <a16:creationId xmlns:a16="http://schemas.microsoft.com/office/drawing/2014/main" id="{EECCA1AA-74F4-34CD-CAC1-F14DD96E9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308" y="1426938"/>
            <a:ext cx="3597143" cy="3418170"/>
          </a:xfrm>
          <a:prstGeom prst="rect">
            <a:avLst/>
          </a:prstGeom>
        </p:spPr>
      </p:pic>
    </p:spTree>
    <p:extLst>
      <p:ext uri="{BB962C8B-B14F-4D97-AF65-F5344CB8AC3E}">
        <p14:creationId xmlns:p14="http://schemas.microsoft.com/office/powerpoint/2010/main" val="27438520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sz="2000" b="1">
                <a:latin typeface="Inter" panose="020B0604020202020204" charset="0"/>
                <a:ea typeface="Inter" panose="020B0604020202020204" charset="0"/>
                <a:cs typeface="Inter" panose="020B0604020202020204" charset="0"/>
              </a:rPr>
              <a:t>Sửa bài tập </a:t>
            </a:r>
            <a:br>
              <a:rPr lang="en-US" sz="2000" b="1">
                <a:latin typeface="Inter" panose="020B0604020202020204" charset="0"/>
                <a:ea typeface="Inter" panose="020B0604020202020204" charset="0"/>
                <a:cs typeface="Inter" panose="020B0604020202020204" charset="0"/>
              </a:rPr>
            </a:br>
            <a:r>
              <a:rPr lang="en-ID">
                <a:latin typeface="Inter" panose="020B0604020202020204" charset="0"/>
                <a:cs typeface="Inter" panose="020B0604020202020204" charset="0"/>
              </a:rPr>
              <a:t>KIỂM TRA ĐỒ THỊ ĐẦY ĐỦ </a:t>
            </a:r>
            <a:endParaRPr lang="en-US" sz="2000" b="1" dirty="0">
              <a:latin typeface="Inter" panose="020B0604020202020204" charset="0"/>
              <a:ea typeface="Inter" panose="020B0604020202020204" charset="0"/>
              <a:cs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4" name="AutoShape 2" descr="06/2023] Sự Khác Biệt Giữa BFS Và DFS">
            <a:extLst>
              <a:ext uri="{FF2B5EF4-FFF2-40B4-BE49-F238E27FC236}">
                <a16:creationId xmlns:a16="http://schemas.microsoft.com/office/drawing/2014/main" id="{EC8A4768-E39F-EC88-CA5A-F0915BD98E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 name="TextBox 4">
            <a:extLst>
              <a:ext uri="{FF2B5EF4-FFF2-40B4-BE49-F238E27FC236}">
                <a16:creationId xmlns:a16="http://schemas.microsoft.com/office/drawing/2014/main" id="{C562BC16-E41C-79D1-0DC4-451AE407C930}"/>
              </a:ext>
            </a:extLst>
          </p:cNvPr>
          <p:cNvSpPr txBox="1"/>
          <p:nvPr/>
        </p:nvSpPr>
        <p:spPr>
          <a:xfrm>
            <a:off x="637953" y="1637414"/>
            <a:ext cx="4486940" cy="2752164"/>
          </a:xfrm>
          <a:prstGeom prst="rect">
            <a:avLst/>
          </a:prstGeom>
          <a:noFill/>
        </p:spPr>
        <p:txBody>
          <a:bodyPr wrap="square" rtlCol="0">
            <a:spAutoFit/>
          </a:bodyPr>
          <a:lstStyle/>
          <a:p>
            <a:pPr marL="228600" marR="0">
              <a:lnSpc>
                <a:spcPct val="107000"/>
              </a:lnSpc>
              <a:spcBef>
                <a:spcPts val="0"/>
              </a:spcBef>
              <a:spcAft>
                <a:spcPts val="800"/>
              </a:spcAft>
            </a:pPr>
            <a:r>
              <a:rPr lang="en-US" sz="850">
                <a:effectLst/>
                <a:latin typeface="Times New Roman" panose="02020603050405020304" pitchFamily="18" charset="0"/>
                <a:ea typeface="Calibri" panose="020F0502020204030204" pitchFamily="34" charset="0"/>
                <a:cs typeface="Times New Roman" panose="02020603050405020304" pitchFamily="18" charset="0"/>
              </a:rPr>
              <a:t>Ý tưởng chính của bài toán này chính là kiểm tra xem một đồ thị có phải là đồ thị hoàn chỉnh (complete graph) hay không.</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850">
                <a:effectLst/>
                <a:latin typeface="Times New Roman" panose="02020603050405020304" pitchFamily="18" charset="0"/>
                <a:ea typeface="Calibri" panose="020F0502020204030204" pitchFamily="34" charset="0"/>
                <a:cs typeface="Times New Roman" panose="02020603050405020304" pitchFamily="18" charset="0"/>
              </a:rPr>
              <a:t>Đồ thị hoàn chỉnh: Một đồ thị hoàn chỉnh là một đồ thị trong đó mỗi đỉnh được kết nối trực tiếp với tất cả các đỉnh còn lại trong đồ thị. Nếu đồ thị có n đỉnh, thì mỗi đỉnh sẽ có n-1 đỉnh kề.</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Đầu tiên, chúng ta tạo một đối tượng đồ thị (Graph) bằng cách sử dụng danh sách kề (adjacency list) để lưu trữ các đỉnh và các đỉnh kề của chúng.</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Sau đó, chúng ta nhập dữ liệu cho đồ thị bằng cách đọc các cạnh từ đầu vào và thêm các cạnh đó vào danh sách kề. Điều này đảm bảo rằng mỗi đỉnh được kết nối với các đỉnh khác trong đồ thị.</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850">
                <a:effectLst/>
                <a:latin typeface="Times New Roman" panose="02020603050405020304" pitchFamily="18" charset="0"/>
                <a:ea typeface="Calibri" panose="020F0502020204030204" pitchFamily="34" charset="0"/>
                <a:cs typeface="Times New Roman" panose="02020603050405020304" pitchFamily="18" charset="0"/>
              </a:rPr>
              <a:t>Cuối cùng, chúng ta kiểm tra xem mỗi đỉnh trong đồ thị có đúng n-1 đỉnh kề hay không. Nếu tất cả các đỉnh đều có bậc n-1, đồ thị được coi là đồ thị hoàn chỉnh và kết quả được in là "TRUE". Ngược lại, nếu ít nhất một đỉnh có bậc khác n-1, đồ thị không phải là đồ thị hoàn chỉnh và kết quả được in là "FALSE".</a:t>
            </a:r>
            <a:endParaRPr lang="en-ID" sz="850">
              <a:effectLst/>
              <a:latin typeface="Times New Roman" panose="02020603050405020304" pitchFamily="18" charset="0"/>
              <a:ea typeface="Calibri" panose="020F0502020204030204" pitchFamily="34" charset="0"/>
              <a:cs typeface="Times New Roman" panose="02020603050405020304" pitchFamily="18" charset="0"/>
            </a:endParaRPr>
          </a:p>
          <a:p>
            <a:r>
              <a:rPr lang="en-US" sz="850">
                <a:effectLst/>
                <a:latin typeface="Times New Roman" panose="02020603050405020304" pitchFamily="18" charset="0"/>
                <a:ea typeface="Calibri" panose="020F0502020204030204" pitchFamily="34" charset="0"/>
                <a:cs typeface="Times New Roman" panose="02020603050405020304" pitchFamily="18" charset="0"/>
              </a:rPr>
              <a:t>Tóm lại, ý tưởng chính của đoạn code này là sử dụng danh sách kề để kiểm tra xem đồ thị có phải là đồ thị hoàn chỉnh hay không bằng cách xem xét bậc của các đỉnh trong đồ thị.</a:t>
            </a:r>
            <a:br>
              <a:rPr lang="en-US" sz="850">
                <a:effectLst/>
                <a:latin typeface="Times New Roman" panose="02020603050405020304" pitchFamily="18" charset="0"/>
                <a:ea typeface="Calibri" panose="020F0502020204030204" pitchFamily="34" charset="0"/>
                <a:cs typeface="Times New Roman" panose="02020603050405020304" pitchFamily="18" charset="0"/>
              </a:rPr>
            </a:br>
            <a:endParaRPr lang="en-ID" sz="85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0F61888-AEE0-5C9C-46A3-069EC6642364}"/>
              </a:ext>
            </a:extLst>
          </p:cNvPr>
          <p:cNvPicPr>
            <a:picLocks noChangeAspect="1"/>
          </p:cNvPicPr>
          <p:nvPr/>
        </p:nvPicPr>
        <p:blipFill>
          <a:blip r:embed="rId3"/>
          <a:stretch>
            <a:fillRect/>
          </a:stretch>
        </p:blipFill>
        <p:spPr>
          <a:xfrm>
            <a:off x="5392481" y="1709811"/>
            <a:ext cx="3367132" cy="2607369"/>
          </a:xfrm>
          <a:prstGeom prst="rect">
            <a:avLst/>
          </a:prstGeom>
        </p:spPr>
      </p:pic>
    </p:spTree>
    <p:extLst>
      <p:ext uri="{BB962C8B-B14F-4D97-AF65-F5344CB8AC3E}">
        <p14:creationId xmlns:p14="http://schemas.microsoft.com/office/powerpoint/2010/main" val="37037105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19"/>
          <p:cNvSpPr txBox="1">
            <a:spLocks noGrp="1"/>
          </p:cNvSpPr>
          <p:nvPr>
            <p:ph type="title"/>
          </p:nvPr>
        </p:nvSpPr>
        <p:spPr>
          <a:xfrm>
            <a:off x="1381250" y="834940"/>
            <a:ext cx="3824734" cy="435600"/>
          </a:xfrm>
          <a:prstGeom prst="rect">
            <a:avLst/>
          </a:prstGeom>
        </p:spPr>
        <p:txBody>
          <a:bodyPr spcFirstLastPara="1" wrap="square" lIns="91425" tIns="91425" rIns="91425" bIns="91425" anchor="ctr" anchorCtr="0">
            <a:noAutofit/>
          </a:bodyPr>
          <a:lstStyle/>
          <a:p>
            <a:pPr algn="ctr"/>
            <a:r>
              <a:rPr lang="en-US">
                <a:latin typeface="Inter" panose="020B0604020202020204" charset="0"/>
                <a:ea typeface="Inter" panose="020B0604020202020204" charset="0"/>
              </a:rPr>
              <a:t>Thống kê bài tập</a:t>
            </a:r>
            <a:endParaRPr lang="en-US" sz="2000" b="1" dirty="0">
              <a:latin typeface="Inter" panose="020B0604020202020204" charset="0"/>
              <a:ea typeface="Inter" panose="020B0604020202020204" charset="0"/>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4" name="AutoShape 2" descr="06/2023] Sự Khác Biệt Giữa BFS Và DFS">
            <a:extLst>
              <a:ext uri="{FF2B5EF4-FFF2-40B4-BE49-F238E27FC236}">
                <a16:creationId xmlns:a16="http://schemas.microsoft.com/office/drawing/2014/main" id="{EC8A4768-E39F-EC88-CA5A-F0915BD98E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5" name="Picture 4">
            <a:extLst>
              <a:ext uri="{FF2B5EF4-FFF2-40B4-BE49-F238E27FC236}">
                <a16:creationId xmlns:a16="http://schemas.microsoft.com/office/drawing/2014/main" id="{FC192AA1-2759-D5F6-DD9B-45B29AF6E27E}"/>
              </a:ext>
            </a:extLst>
          </p:cNvPr>
          <p:cNvPicPr>
            <a:picLocks noChangeAspect="1"/>
          </p:cNvPicPr>
          <p:nvPr/>
        </p:nvPicPr>
        <p:blipFill>
          <a:blip r:embed="rId3"/>
          <a:stretch>
            <a:fillRect/>
          </a:stretch>
        </p:blipFill>
        <p:spPr>
          <a:xfrm>
            <a:off x="1082868" y="3945356"/>
            <a:ext cx="7012566" cy="960227"/>
          </a:xfrm>
          <a:prstGeom prst="rect">
            <a:avLst/>
          </a:prstGeom>
        </p:spPr>
      </p:pic>
      <p:pic>
        <p:nvPicPr>
          <p:cNvPr id="7" name="Picture 6">
            <a:extLst>
              <a:ext uri="{FF2B5EF4-FFF2-40B4-BE49-F238E27FC236}">
                <a16:creationId xmlns:a16="http://schemas.microsoft.com/office/drawing/2014/main" id="{86A6ED11-E4A5-8EF4-F68E-D61F0A5DB90A}"/>
              </a:ext>
            </a:extLst>
          </p:cNvPr>
          <p:cNvPicPr>
            <a:picLocks noChangeAspect="1"/>
          </p:cNvPicPr>
          <p:nvPr/>
        </p:nvPicPr>
        <p:blipFill>
          <a:blip r:embed="rId4"/>
          <a:stretch>
            <a:fillRect/>
          </a:stretch>
        </p:blipFill>
        <p:spPr>
          <a:xfrm>
            <a:off x="1098093" y="2233921"/>
            <a:ext cx="6965332" cy="1711435"/>
          </a:xfrm>
          <a:prstGeom prst="rect">
            <a:avLst/>
          </a:prstGeom>
        </p:spPr>
      </p:pic>
      <p:sp>
        <p:nvSpPr>
          <p:cNvPr id="8" name="TextBox 7">
            <a:extLst>
              <a:ext uri="{FF2B5EF4-FFF2-40B4-BE49-F238E27FC236}">
                <a16:creationId xmlns:a16="http://schemas.microsoft.com/office/drawing/2014/main" id="{4A2AAEB0-0217-24CD-C696-258F2C9B013A}"/>
              </a:ext>
            </a:extLst>
          </p:cNvPr>
          <p:cNvSpPr txBox="1"/>
          <p:nvPr/>
        </p:nvSpPr>
        <p:spPr>
          <a:xfrm>
            <a:off x="1131082" y="1431851"/>
            <a:ext cx="2980173" cy="52322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Số nhóm thực hiện: 8</a:t>
            </a:r>
          </a:p>
          <a:p>
            <a:r>
              <a:rPr lang="en-US">
                <a:latin typeface="Times New Roman" panose="02020603050405020304" pitchFamily="18" charset="0"/>
                <a:cs typeface="Times New Roman" panose="02020603050405020304" pitchFamily="18" charset="0"/>
              </a:rPr>
              <a:t>Số nhóm hoàn thành 100%: 4</a:t>
            </a:r>
            <a:endParaRPr lang="en-ID">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69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7 bridges of kaliningrad | Friendship problems, Kaliningrad, Friendship">
            <a:extLst>
              <a:ext uri="{FF2B5EF4-FFF2-40B4-BE49-F238E27FC236}">
                <a16:creationId xmlns:a16="http://schemas.microsoft.com/office/drawing/2014/main" id="{20DD7224-781D-4FF4-961C-FED9EDC9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587" y="19534"/>
            <a:ext cx="5524825" cy="411693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36;p18">
            <a:extLst>
              <a:ext uri="{FF2B5EF4-FFF2-40B4-BE49-F238E27FC236}">
                <a16:creationId xmlns:a16="http://schemas.microsoft.com/office/drawing/2014/main" id="{C48EAA13-373D-4A51-9ABA-D42448ED67F5}"/>
              </a:ext>
            </a:extLst>
          </p:cNvPr>
          <p:cNvSpPr txBox="1">
            <a:spLocks/>
          </p:cNvSpPr>
          <p:nvPr/>
        </p:nvSpPr>
        <p:spPr>
          <a:xfrm>
            <a:off x="2026225" y="4048556"/>
            <a:ext cx="52410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vi-VN" sz="2800" dirty="0">
                <a:highlight>
                  <a:schemeClr val="accent1"/>
                </a:highlight>
              </a:rPr>
              <a:t>königsberg bridge</a:t>
            </a:r>
          </a:p>
        </p:txBody>
      </p:sp>
    </p:spTree>
    <p:extLst>
      <p:ext uri="{BB962C8B-B14F-4D97-AF65-F5344CB8AC3E}">
        <p14:creationId xmlns:p14="http://schemas.microsoft.com/office/powerpoint/2010/main" val="426590059"/>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1525</TotalTime>
  <Words>4780</Words>
  <Application>Microsoft Office PowerPoint</Application>
  <PresentationFormat>On-screen Show (16:9)</PresentationFormat>
  <Paragraphs>945</Paragraphs>
  <Slides>89</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Lora</vt:lpstr>
      <vt:lpstr>Inter</vt:lpstr>
      <vt:lpstr>Symbol</vt:lpstr>
      <vt:lpstr>Times New Roman</vt:lpstr>
      <vt:lpstr>Quattrocento Sans</vt:lpstr>
      <vt:lpstr>Inter Bold Italics</vt:lpstr>
      <vt:lpstr>Inter Bold</vt:lpstr>
      <vt:lpstr>Viola template</vt:lpstr>
      <vt:lpstr>GRAPH ALGORITHM Group 7</vt:lpstr>
      <vt:lpstr>Team Presentation</vt:lpstr>
      <vt:lpstr>MỤC LỤC</vt:lpstr>
      <vt:lpstr>Giới thiệu đồ thị</vt:lpstr>
      <vt:lpstr>PowerPoint Presentation</vt:lpstr>
      <vt:lpstr>PowerPoint Presentation</vt:lpstr>
      <vt:lpstr>PowerPoint Presentation</vt:lpstr>
      <vt:lpstr>Nhưng lại không có lời giải </vt:lpstr>
      <vt:lpstr>PowerPoint Presentation</vt:lpstr>
      <vt:lpstr>PowerPoint Presentation</vt:lpstr>
      <vt:lpstr>Khái niệm</vt:lpstr>
      <vt:lpstr>Các dạng đồ thị</vt:lpstr>
      <vt:lpstr>Một số dạng đồ thị khác </vt:lpstr>
      <vt:lpstr>Biểu diễn đồ thị</vt:lpstr>
      <vt:lpstr>PowerPoint Presentation</vt:lpstr>
      <vt:lpstr>PowerPoint Presentation</vt:lpstr>
      <vt:lpstr>PowerPoint Presentation</vt:lpstr>
      <vt:lpstr>Ưu và nhược điểm</vt:lpstr>
      <vt:lpstr>DUYỆT ĐỒ THỊ  (Graph Traversal)</vt:lpstr>
      <vt:lpstr>Depth-First Traversal</vt:lpstr>
      <vt:lpstr>Depth-First Traversal</vt:lpstr>
      <vt:lpstr>PowerPoint Presentation</vt:lpstr>
      <vt:lpstr>Ứng dụng </vt:lpstr>
      <vt:lpstr>Breadth-First Traversal</vt:lpstr>
      <vt:lpstr>Breadth-First Traversal</vt:lpstr>
      <vt:lpstr>PowerPoint Presentation</vt:lpstr>
      <vt:lpstr>Bài toán ví dụ</vt:lpstr>
      <vt:lpstr>Hướng giải </vt:lpstr>
      <vt:lpstr>Ứng dụng </vt:lpstr>
      <vt:lpstr>So Sánh</vt:lpstr>
      <vt:lpstr>Cây khung nhỏ nhất (Minimum Spanning Tree )</vt:lpstr>
      <vt:lpstr>Khái niệm</vt:lpstr>
      <vt:lpstr>Basic algorithms about minimum spanning tree </vt:lpstr>
      <vt:lpstr>Bài toán </vt:lpstr>
      <vt:lpstr>Prim’s algorithm</vt:lpstr>
      <vt:lpstr>PowerPoint Presentation</vt:lpstr>
      <vt:lpstr>PowerPoint Presentation</vt:lpstr>
      <vt:lpstr>PowerPoint Presentation</vt:lpstr>
      <vt:lpstr>Kruskal’s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Tìm đường đi ngắn nhất (Find shortest path)</vt:lpstr>
      <vt:lpstr>Giới thiệu</vt:lpstr>
      <vt:lpstr>Basic algorithms about finding shortest path </vt:lpstr>
      <vt:lpstr>Bellman-Ford’s algorithm</vt:lpstr>
      <vt:lpstr>Bài toán </vt:lpstr>
      <vt:lpstr>PowerPoint Presentation</vt:lpstr>
      <vt:lpstr>PowerPoint Presentation</vt:lpstr>
      <vt:lpstr>PowerPoint Presentation</vt:lpstr>
      <vt:lpstr>PowerPoint Presentation</vt:lpstr>
      <vt:lpstr>PowerPoint Presentation</vt:lpstr>
      <vt:lpstr>Dijkstra’s algorithm</vt:lpstr>
      <vt:lpstr>Bài toán </vt:lpstr>
      <vt:lpstr>PowerPoint Presentation</vt:lpstr>
      <vt:lpstr>PowerPoint Presentation</vt:lpstr>
      <vt:lpstr>PowerPoint Presentation</vt:lpstr>
      <vt:lpstr>PowerPoint Presentation</vt:lpstr>
      <vt:lpstr>PowerPoint Presentation</vt:lpstr>
      <vt:lpstr>PowerPoint Presentation</vt:lpstr>
      <vt:lpstr>Ứng dụng (Application)</vt:lpstr>
      <vt:lpstr>Ứng dụng</vt:lpstr>
      <vt:lpstr>Image segmentation</vt:lpstr>
      <vt:lpstr>Image segmentation</vt:lpstr>
      <vt:lpstr>Luồng cực đại trong mạng</vt:lpstr>
      <vt:lpstr>Luồng cực đại trong mạng</vt:lpstr>
      <vt:lpstr>Bài toán xếp lịch </vt:lpstr>
      <vt:lpstr>Bài toán xếp lịch </vt:lpstr>
      <vt:lpstr>Bài toán xếp lịch </vt:lpstr>
      <vt:lpstr>Bài toán xếp lịch </vt:lpstr>
      <vt:lpstr>PowerPoint Presentation</vt:lpstr>
      <vt:lpstr>PowerPoint Presentation</vt:lpstr>
      <vt:lpstr>Biểu diễn đồ thị</vt:lpstr>
      <vt:lpstr>Biểu diễn đồ thị</vt:lpstr>
      <vt:lpstr>Biểu diễn đồ thị</vt:lpstr>
      <vt:lpstr>Phương pháp thiết kế</vt:lpstr>
      <vt:lpstr>Các thao tác trên đồ thị</vt:lpstr>
      <vt:lpstr>Sửa bài tập  giải cứu anh 7</vt:lpstr>
      <vt:lpstr>Sửa bài tập  KIỂM TRA ĐỒ THỊ ĐẦY ĐỦ </vt:lpstr>
      <vt:lpstr>Thống kê bài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ALGORITHM</dc:title>
  <dc:creator>Hieu Hoang</dc:creator>
  <cp:lastModifiedBy>Ngô Phúc Danh</cp:lastModifiedBy>
  <cp:revision>43</cp:revision>
  <dcterms:modified xsi:type="dcterms:W3CDTF">2023-06-12T15:59:54Z</dcterms:modified>
</cp:coreProperties>
</file>